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1" r:id="rId3"/>
    <p:sldId id="278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8" r:id="rId20"/>
    <p:sldId id="29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BBF1"/>
    <a:srgbClr val="1F3D97"/>
    <a:srgbClr val="00338D"/>
    <a:srgbClr val="9D2035"/>
    <a:srgbClr val="51557D"/>
    <a:srgbClr val="1D0C3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25650-1F4A-4BAD-8E86-528396A9E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68B575-1C77-41A0-A447-2B3C38F85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B5959-168C-4E92-97E9-90380607E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D1E2-D320-4A43-888A-0B286C9982F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2858A-DF3D-4C4F-8076-FB9B50BEA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A409A-3CF6-4C3D-9356-8D4638B3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62FF-EEE8-4DCC-B364-94286975F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3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3D840-6C41-4B9E-A588-4250113A8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4239D2-F062-4E18-826F-4037D5A66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AC2C5-BBD8-42CA-A056-9B313F6E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D1E2-D320-4A43-888A-0B286C9982F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12789-0839-4691-A61A-4B884D20C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E175A-B04E-43DC-BFE6-D5C040C52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62FF-EEE8-4DCC-B364-94286975F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5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41A600-9164-4D66-A438-DDC55D7C8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8E51B3-3BE2-4970-8531-E9313CCA9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50BE2-40EA-4F42-8677-29DFF1821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D1E2-D320-4A43-888A-0B286C9982F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15E8A-C6AF-4171-A141-A734B53B4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E4DFF-521B-4FED-A5D0-A7B32F78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62FF-EEE8-4DCC-B364-94286975F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6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4F1D9-9A9C-4148-A3BF-551ACACE6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3F198-AD7B-4D50-AEF1-CD9A2478D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25C85-98D7-4714-AA60-0C619AA27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D1E2-D320-4A43-888A-0B286C9982F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98AC8-C12F-4C5D-8B47-4E1565B0C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06EDA-786A-4B3F-9C9B-79238271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62FF-EEE8-4DCC-B364-94286975F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C617F-44BA-4F00-9EEF-D6DF9E4B2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4C6A4-8106-4B86-863C-5462118B6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4A4E5-E4A3-4797-AD95-9F072B423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D1E2-D320-4A43-888A-0B286C9982F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61834-69BF-489A-8323-2110226D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D4592-C92C-488C-BFC2-5C3470735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62FF-EEE8-4DCC-B364-94286975F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5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605C2-2E95-49DB-8BE1-D6B20A0E3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A90BE-484E-4D7F-8855-679C6093B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39D227-8753-483B-891B-0C82FB8DB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194ECB-CE35-4029-BAAB-CAA21DF55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D1E2-D320-4A43-888A-0B286C9982F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964454-47E7-41E3-A004-7C8907CF2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38B28-6F0B-47C7-8C1C-7C532C15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62FF-EEE8-4DCC-B364-94286975F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3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DC8C4-BAFC-4450-8B2C-4339359B8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645C3-FDA1-4742-A2C0-4B528BADF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8E965E-3E4C-4A5A-A89E-7D0175385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49E1C5-685C-4E04-8B79-065A887337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14DB1E-DD86-4930-A981-6C77B0916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7091EA-F9E7-42F9-ACD7-AAD8B0895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D1E2-D320-4A43-888A-0B286C9982F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9868CE-2845-47A9-841F-7C373AAA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E5B32-D122-4EE2-869B-197E3B115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62FF-EEE8-4DCC-B364-94286975F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0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4DD73-E16B-4B22-87E2-63E8F326D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8881E4-BC17-4776-A3E3-67C504B56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D1E2-D320-4A43-888A-0B286C9982F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4341A6-51BD-4D2B-AA42-38B98348D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097D3-247B-4B2D-BC6A-2C17F29D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62FF-EEE8-4DCC-B364-94286975F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84E9B5-5310-4523-96E2-9CC165280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D1E2-D320-4A43-888A-0B286C9982F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E6DBE8-CEC8-4A56-BA7A-D9C2AF69F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29BB8A-0DDD-4622-8148-F79AC72C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62FF-EEE8-4DCC-B364-94286975F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5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6C685-10BF-42E4-964E-24424051D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AB8CC-A9AA-43A5-B064-70DFE43F0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6D2B44-BA73-4C44-97D3-25B5B7DD9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600A2-DBCD-4B13-9F10-58754097D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D1E2-D320-4A43-888A-0B286C9982F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05F75-EF45-4F37-AE34-F9775DB2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92ED3-F0C6-4947-93F5-39F239674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62FF-EEE8-4DCC-B364-94286975F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15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34EE2-AC1A-417C-A06D-5BA8926CA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A4B686-C18B-4DB9-A9FE-AB6381982E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5006A2-2C3A-469E-9984-B2DD3D992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04CB9-0865-471F-8520-91584BE1D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D1E2-D320-4A43-888A-0B286C9982F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18CF7-24FF-4418-932C-1F73562BF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BA32D-B36D-4AF1-988A-2F68CBD0B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62FF-EEE8-4DCC-B364-94286975F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A2E186-DF63-4219-AFA8-9718C030B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255DB-3047-4F32-897C-47F68DE03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EAA94-5F77-460D-ACFB-CD1F050561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DD1E2-D320-4A43-888A-0B286C9982F8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41D9F-3CE8-41B4-854B-CAE343EA3D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5FAE4-2B1D-4F7F-9A2B-9386B1570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262FF-EEE8-4DCC-B364-94286975F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5BF001-0863-4AB8-A51A-BADF1C2AD008}"/>
              </a:ext>
            </a:extLst>
          </p:cNvPr>
          <p:cNvSpPr/>
          <p:nvPr/>
        </p:nvSpPr>
        <p:spPr>
          <a:xfrm>
            <a:off x="0" y="259081"/>
            <a:ext cx="12192000" cy="891540"/>
          </a:xfrm>
          <a:prstGeom prst="rect">
            <a:avLst/>
          </a:prstGeom>
          <a:solidFill>
            <a:srgbClr val="1F3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240BD3-3268-4B8A-982A-272B87CCEF48}"/>
              </a:ext>
            </a:extLst>
          </p:cNvPr>
          <p:cNvSpPr/>
          <p:nvPr/>
        </p:nvSpPr>
        <p:spPr>
          <a:xfrm>
            <a:off x="11138246" y="0"/>
            <a:ext cx="772253" cy="6858000"/>
          </a:xfrm>
          <a:prstGeom prst="rect">
            <a:avLst/>
          </a:prstGeom>
          <a:solidFill>
            <a:srgbClr val="1AB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63BD84-2EB2-47B4-B1B4-FBFA53B1D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501" y="1183373"/>
            <a:ext cx="10515600" cy="3208019"/>
          </a:xfrm>
        </p:spPr>
        <p:txBody>
          <a:bodyPr>
            <a:noAutofit/>
          </a:bodyPr>
          <a:lstStyle/>
          <a:p>
            <a:pPr algn="ctr"/>
            <a:r>
              <a:rPr lang="lv-LV" sz="4000" b="1" dirty="0">
                <a:latin typeface="Trebuchet MS" panose="020B0603020202020204" pitchFamily="34" charset="0"/>
                <a:cs typeface="Calibri" panose="020F0502020204030204" pitchFamily="34" charset="0"/>
              </a:rPr>
              <a:t>KONCEPCIJA PAR SABIEDRISKO ELEKTRONISKO PLAŠSAZIŅAS LĪDZEKĻU FINANSĒŠANAS MODEĻA MAIŅU</a:t>
            </a:r>
            <a:endParaRPr lang="en-US" sz="4000" b="1" dirty="0"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D4EB84-2F78-4CF6-BB9D-47DCEEA79D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4"/>
          <a:stretch/>
        </p:blipFill>
        <p:spPr>
          <a:xfrm>
            <a:off x="4542648" y="4021208"/>
            <a:ext cx="2051103" cy="1601664"/>
          </a:xfrm>
          <a:prstGeom prst="rect">
            <a:avLst/>
          </a:prstGeom>
        </p:spPr>
      </p:pic>
      <p:sp>
        <p:nvSpPr>
          <p:cNvPr id="16" name="Title 3">
            <a:extLst>
              <a:ext uri="{FF2B5EF4-FFF2-40B4-BE49-F238E27FC236}">
                <a16:creationId xmlns:a16="http://schemas.microsoft.com/office/drawing/2014/main" id="{FB621FAB-DAF2-43F5-A046-B4A5D64DAB08}"/>
              </a:ext>
            </a:extLst>
          </p:cNvPr>
          <p:cNvSpPr txBox="1">
            <a:spLocks/>
          </p:cNvSpPr>
          <p:nvPr/>
        </p:nvSpPr>
        <p:spPr>
          <a:xfrm>
            <a:off x="4238628" y="5425954"/>
            <a:ext cx="2660991" cy="939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3600" b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</a:t>
            </a:r>
            <a:endParaRPr lang="en-US" sz="36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451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5BF001-0863-4AB8-A51A-BADF1C2AD008}"/>
              </a:ext>
            </a:extLst>
          </p:cNvPr>
          <p:cNvSpPr/>
          <p:nvPr/>
        </p:nvSpPr>
        <p:spPr>
          <a:xfrm>
            <a:off x="0" y="235267"/>
            <a:ext cx="12192000" cy="891540"/>
          </a:xfrm>
          <a:prstGeom prst="rect">
            <a:avLst/>
          </a:prstGeom>
          <a:solidFill>
            <a:srgbClr val="1F3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7068D-8217-46A4-8557-31D89751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399415"/>
            <a:ext cx="10515600" cy="766445"/>
          </a:xfrm>
        </p:spPr>
        <p:txBody>
          <a:bodyPr anchor="t">
            <a:normAutofit/>
          </a:bodyPr>
          <a:lstStyle/>
          <a:p>
            <a:r>
              <a:rPr lang="lv-LV" sz="36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RISKI, JA SITUĀCIJA NEMAINĀS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749044-E65B-4A74-8204-8C2A9EF1B785}"/>
              </a:ext>
            </a:extLst>
          </p:cNvPr>
          <p:cNvGrpSpPr/>
          <p:nvPr/>
        </p:nvGrpSpPr>
        <p:grpSpPr>
          <a:xfrm>
            <a:off x="10843513" y="0"/>
            <a:ext cx="1349562" cy="6803136"/>
            <a:chOff x="10749729" y="-97536"/>
            <a:chExt cx="1349562" cy="6803136"/>
          </a:xfrm>
          <a:solidFill>
            <a:srgbClr val="1ABBF1"/>
          </a:solidFill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775130-18D1-44A0-ABE2-0884EF3A19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8"/>
            <a:stretch/>
          </p:blipFill>
          <p:spPr>
            <a:xfrm>
              <a:off x="10749729" y="5366004"/>
              <a:ext cx="1349562" cy="1339596"/>
            </a:xfrm>
            <a:prstGeom prst="rect">
              <a:avLst/>
            </a:prstGeom>
            <a:grpFill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240BD3-3268-4B8A-982A-272B87CCEF48}"/>
                </a:ext>
              </a:extLst>
            </p:cNvPr>
            <p:cNvSpPr/>
            <p:nvPr/>
          </p:nvSpPr>
          <p:spPr>
            <a:xfrm>
              <a:off x="11044462" y="-97536"/>
              <a:ext cx="772253" cy="5463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CDEF9EA8-C5DB-4B21-8EF6-446FF1E9177B}"/>
                </a:ext>
              </a:extLst>
            </p:cNvPr>
            <p:cNvSpPr txBox="1">
              <a:spLocks/>
            </p:cNvSpPr>
            <p:nvPr/>
          </p:nvSpPr>
          <p:spPr>
            <a:xfrm>
              <a:off x="11117438" y="312486"/>
              <a:ext cx="621030" cy="766445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lv-LV" sz="3600" dirty="0">
                  <a:solidFill>
                    <a:schemeClr val="bg1"/>
                  </a:solidFill>
                  <a:latin typeface="Trebuchet MS" panose="020B0603020202020204" pitchFamily="34" charset="0"/>
                  <a:cs typeface="Calibri" panose="020F0502020204030204" pitchFamily="34" charset="0"/>
                </a:rPr>
                <a:t>9</a:t>
              </a:r>
              <a:endParaRPr lang="en-US" sz="36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B83212D-8F21-40CC-8480-7C266A2C852F}"/>
              </a:ext>
            </a:extLst>
          </p:cNvPr>
          <p:cNvSpPr/>
          <p:nvPr/>
        </p:nvSpPr>
        <p:spPr>
          <a:xfrm>
            <a:off x="6998679" y="375688"/>
            <a:ext cx="610698" cy="610698"/>
          </a:xfrm>
          <a:prstGeom prst="ellipse">
            <a:avLst/>
          </a:prstGeom>
          <a:solidFill>
            <a:srgbClr val="1AB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dirty="0">
                <a:latin typeface="Trebuchet MS" panose="020B0603020202020204" pitchFamily="34" charset="0"/>
              </a:rPr>
              <a:t>IV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702E47-2EAB-4056-AB4D-DC8C5DB4E5B5}"/>
              </a:ext>
            </a:extLst>
          </p:cNvPr>
          <p:cNvSpPr/>
          <p:nvPr/>
        </p:nvSpPr>
        <p:spPr>
          <a:xfrm>
            <a:off x="560143" y="1594338"/>
            <a:ext cx="9999419" cy="615461"/>
          </a:xfrm>
          <a:prstGeom prst="rect">
            <a:avLst/>
          </a:prstGeom>
          <a:solidFill>
            <a:srgbClr val="1AB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300" dirty="0">
                <a:latin typeface="Trebuchet MS" panose="020B0603020202020204" pitchFamily="34" charset="0"/>
                <a:cs typeface="Times New Roman" panose="02020603050405020304" pitchFamily="18" charset="0"/>
              </a:rPr>
              <a:t> Drauds nacionālajai drošībai, ja pieaug iedzīvotāju atsvešinātība no valsts</a:t>
            </a:r>
          </a:p>
        </p:txBody>
      </p:sp>
      <p:sp>
        <p:nvSpPr>
          <p:cNvPr id="15" name="Content Placeholder 18">
            <a:extLst>
              <a:ext uri="{FF2B5EF4-FFF2-40B4-BE49-F238E27FC236}">
                <a16:creationId xmlns:a16="http://schemas.microsoft.com/office/drawing/2014/main" id="{4E7A863B-0AB9-470E-91F0-1EBCD8CCE847}"/>
              </a:ext>
            </a:extLst>
          </p:cNvPr>
          <p:cNvSpPr txBox="1">
            <a:spLocks/>
          </p:cNvSpPr>
          <p:nvPr/>
        </p:nvSpPr>
        <p:spPr>
          <a:xfrm>
            <a:off x="560069" y="1594338"/>
            <a:ext cx="5025781" cy="45826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lv-LV" sz="2400" dirty="0"/>
          </a:p>
          <a:p>
            <a:pPr marL="0" indent="0">
              <a:buFont typeface="Arial" panose="020B0604020202020204" pitchFamily="34" charset="0"/>
              <a:buNone/>
            </a:pPr>
            <a:endParaRPr lang="lv-LV" sz="2400" dirty="0"/>
          </a:p>
          <a:p>
            <a:pPr marL="0" indent="0">
              <a:spcAft>
                <a:spcPts val="800"/>
              </a:spcAft>
              <a:buNone/>
            </a:pPr>
            <a:r>
              <a:rPr lang="lv-LV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Valstīs ar augstāku sabiedrisko mediju finansējumu: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lv-LV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Iedzīvotāji ir politiski aktīvāki,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lv-LV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Ir mazāka tolerance pret korupciju,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lv-LV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Ir augstāka apmierinātība ar demokrātijas darbību valstī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lv-LV" sz="2400" b="1" dirty="0">
              <a:solidFill>
                <a:srgbClr val="C0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lv-LV" sz="600" b="1" dirty="0">
              <a:solidFill>
                <a:srgbClr val="C0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lv-LV" sz="600" b="1" dirty="0">
              <a:solidFill>
                <a:srgbClr val="C0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v-LV" sz="1400" dirty="0">
                <a:latin typeface="Trebuchet MS" panose="020B0603020202020204" pitchFamily="34" charset="0"/>
              </a:rPr>
              <a:t>Attēls: EBU dati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lv-LV" sz="24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56A5801-C75D-4440-9BCA-77FFA5429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248" y="2272663"/>
            <a:ext cx="5055067" cy="435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89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5BF001-0863-4AB8-A51A-BADF1C2AD008}"/>
              </a:ext>
            </a:extLst>
          </p:cNvPr>
          <p:cNvSpPr/>
          <p:nvPr/>
        </p:nvSpPr>
        <p:spPr>
          <a:xfrm>
            <a:off x="0" y="259081"/>
            <a:ext cx="12192000" cy="891540"/>
          </a:xfrm>
          <a:prstGeom prst="rect">
            <a:avLst/>
          </a:prstGeom>
          <a:solidFill>
            <a:srgbClr val="1F3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749044-E65B-4A74-8204-8C2A9EF1B785}"/>
              </a:ext>
            </a:extLst>
          </p:cNvPr>
          <p:cNvGrpSpPr/>
          <p:nvPr/>
        </p:nvGrpSpPr>
        <p:grpSpPr>
          <a:xfrm>
            <a:off x="10843513" y="0"/>
            <a:ext cx="1349562" cy="6803136"/>
            <a:chOff x="10749729" y="-97536"/>
            <a:chExt cx="1349562" cy="6803136"/>
          </a:xfrm>
          <a:solidFill>
            <a:srgbClr val="1ABBF1"/>
          </a:solidFill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775130-18D1-44A0-ABE2-0884EF3A19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8"/>
            <a:stretch/>
          </p:blipFill>
          <p:spPr>
            <a:xfrm>
              <a:off x="10749729" y="5366004"/>
              <a:ext cx="1349562" cy="1339596"/>
            </a:xfrm>
            <a:prstGeom prst="rect">
              <a:avLst/>
            </a:prstGeom>
            <a:grpFill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240BD3-3268-4B8A-982A-272B87CCEF48}"/>
                </a:ext>
              </a:extLst>
            </p:cNvPr>
            <p:cNvSpPr/>
            <p:nvPr/>
          </p:nvSpPr>
          <p:spPr>
            <a:xfrm>
              <a:off x="11044462" y="-97536"/>
              <a:ext cx="772253" cy="5463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CDEF9EA8-C5DB-4B21-8EF6-446FF1E9177B}"/>
                </a:ext>
              </a:extLst>
            </p:cNvPr>
            <p:cNvSpPr txBox="1">
              <a:spLocks/>
            </p:cNvSpPr>
            <p:nvPr/>
          </p:nvSpPr>
          <p:spPr>
            <a:xfrm>
              <a:off x="11117438" y="312486"/>
              <a:ext cx="621030" cy="766445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t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lv-LV" sz="3600" dirty="0">
                  <a:solidFill>
                    <a:schemeClr val="bg1"/>
                  </a:solidFill>
                  <a:latin typeface="Trebuchet MS" panose="020B0603020202020204" pitchFamily="34" charset="0"/>
                  <a:cs typeface="Calibri" panose="020F0502020204030204" pitchFamily="34" charset="0"/>
                </a:rPr>
                <a:t>10</a:t>
              </a:r>
              <a:endParaRPr lang="en-US" sz="36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Content Placeholder 18">
            <a:extLst>
              <a:ext uri="{FF2B5EF4-FFF2-40B4-BE49-F238E27FC236}">
                <a16:creationId xmlns:a16="http://schemas.microsoft.com/office/drawing/2014/main" id="{BCCE719F-FDEC-4DD4-9E44-F074786CA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" y="1594338"/>
            <a:ext cx="10000867" cy="4582625"/>
          </a:xfrm>
        </p:spPr>
        <p:txBody>
          <a:bodyPr anchor="ctr">
            <a:no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lv-LV" sz="2300" dirty="0">
                <a:latin typeface="Trebuchet MS" panose="020B0603020202020204" pitchFamily="34" charset="0"/>
                <a:cs typeface="Times New Roman" panose="02020603050405020304" pitchFamily="18" charset="0"/>
              </a:rPr>
              <a:t>Finansēšanas modelim jāatbilst šādiem kritērijiem, kas izriet no SEPLL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lv-LV" sz="2300" b="1" dirty="0">
                <a:solidFill>
                  <a:srgbClr val="9D2035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Neatkarīgs no politiskās un cita veida ietekmes</a:t>
            </a:r>
            <a:r>
              <a:rPr lang="lv-LV" sz="23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lv-LV" sz="2400" dirty="0"/>
              <a:t>–</a:t>
            </a:r>
            <a:r>
              <a:rPr lang="lv-LV" sz="2300" dirty="0">
                <a:latin typeface="Trebuchet MS" panose="020B0603020202020204" pitchFamily="34" charset="0"/>
                <a:cs typeface="Times New Roman" panose="02020603050405020304" pitchFamily="18" charset="0"/>
              </a:rPr>
              <a:t> finansējumam jābūt nesaistītam ar konkrētām politiskajām aktualitātēm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lv-LV" sz="2300" b="1" dirty="0">
                <a:solidFill>
                  <a:srgbClr val="9D2035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Godīgs, caurspīdīgs un atbildīgs </a:t>
            </a:r>
            <a:r>
              <a:rPr lang="lv-LV" sz="2000" dirty="0"/>
              <a:t>–</a:t>
            </a:r>
            <a:r>
              <a:rPr lang="lv-LV" sz="2300" dirty="0">
                <a:latin typeface="Trebuchet MS" panose="020B0603020202020204" pitchFamily="34" charset="0"/>
                <a:cs typeface="Times New Roman" panose="02020603050405020304" pitchFamily="18" charset="0"/>
              </a:rPr>
              <a:t> modelis ir saprotams, samērots ar sabiedrības iespējām; ir nodrošināta atskaitīšanās par sasniegto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lv-LV" sz="2300" b="1" dirty="0">
                <a:solidFill>
                  <a:srgbClr val="9D2035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Kvalitatīvs un daudzveidīgs saturs </a:t>
            </a:r>
            <a:r>
              <a:rPr lang="lv-LV" sz="2000" dirty="0"/>
              <a:t>–</a:t>
            </a:r>
            <a:r>
              <a:rPr lang="lv-LV" sz="2300" dirty="0">
                <a:latin typeface="Trebuchet MS" panose="020B0603020202020204" pitchFamily="34" charset="0"/>
                <a:cs typeface="Times New Roman" panose="02020603050405020304" pitchFamily="18" charset="0"/>
              </a:rPr>
              <a:t> nodrošina satura veidošanu visām sabiedrības grupām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lv-LV" sz="2300" b="1" dirty="0">
                <a:solidFill>
                  <a:srgbClr val="9D2035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Ilgtermiņa attīstības vīzija un  iesaiste radošo industriju attīstībā </a:t>
            </a:r>
            <a:r>
              <a:rPr lang="lv-LV" sz="2000" dirty="0"/>
              <a:t>–</a:t>
            </a:r>
            <a:r>
              <a:rPr lang="lv-LV" sz="2300" dirty="0">
                <a:latin typeface="Trebuchet MS" panose="020B0603020202020204" pitchFamily="34" charset="0"/>
                <a:cs typeface="Times New Roman" panose="02020603050405020304" pitchFamily="18" charset="0"/>
              </a:rPr>
              <a:t> ir stabils un prognozējams, veicina sadarbību ar citiem nozares dalībniekiem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A4C0B9-7073-4128-A558-F3696CE9F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399415"/>
            <a:ext cx="10515600" cy="766445"/>
          </a:xfrm>
        </p:spPr>
        <p:txBody>
          <a:bodyPr anchor="t">
            <a:normAutofit/>
          </a:bodyPr>
          <a:lstStyle/>
          <a:p>
            <a:r>
              <a:rPr lang="lv-LV" sz="36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REFORMAS MĒRĶI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E154B1-5880-4DDA-8478-70F045D766C5}"/>
              </a:ext>
            </a:extLst>
          </p:cNvPr>
          <p:cNvSpPr/>
          <p:nvPr/>
        </p:nvSpPr>
        <p:spPr>
          <a:xfrm>
            <a:off x="560070" y="2331173"/>
            <a:ext cx="451046" cy="45104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 dirty="0">
                <a:latin typeface="Trebuchet MS" panose="020B0603020202020204" pitchFamily="34" charset="0"/>
              </a:rPr>
              <a:t>I</a:t>
            </a:r>
            <a:endParaRPr lang="en-US" sz="12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DFE6805-5D0E-4C75-99ED-C33329B16A0F}"/>
              </a:ext>
            </a:extLst>
          </p:cNvPr>
          <p:cNvSpPr/>
          <p:nvPr/>
        </p:nvSpPr>
        <p:spPr>
          <a:xfrm>
            <a:off x="560070" y="3203477"/>
            <a:ext cx="451046" cy="45104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 dirty="0">
                <a:latin typeface="Trebuchet MS" panose="020B0603020202020204" pitchFamily="34" charset="0"/>
              </a:rPr>
              <a:t>II</a:t>
            </a:r>
            <a:endParaRPr lang="en-US" sz="1200" b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FCA1808-0438-4C62-A8BE-F7C358EC5E4E}"/>
              </a:ext>
            </a:extLst>
          </p:cNvPr>
          <p:cNvSpPr/>
          <p:nvPr/>
        </p:nvSpPr>
        <p:spPr>
          <a:xfrm>
            <a:off x="560070" y="4044755"/>
            <a:ext cx="451046" cy="45104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 dirty="0">
                <a:latin typeface="Trebuchet MS" panose="020B0603020202020204" pitchFamily="34" charset="0"/>
              </a:rPr>
              <a:t>III</a:t>
            </a:r>
            <a:endParaRPr lang="en-US" sz="1200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B9A3DEF-AB5D-4E6D-AE08-593F540B8570}"/>
              </a:ext>
            </a:extLst>
          </p:cNvPr>
          <p:cNvSpPr/>
          <p:nvPr/>
        </p:nvSpPr>
        <p:spPr>
          <a:xfrm>
            <a:off x="560070" y="4885336"/>
            <a:ext cx="451046" cy="45104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b="1" dirty="0">
                <a:latin typeface="Trebuchet MS" panose="020B0603020202020204" pitchFamily="34" charset="0"/>
              </a:rPr>
              <a:t>IV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807117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5BF001-0863-4AB8-A51A-BADF1C2AD008}"/>
              </a:ext>
            </a:extLst>
          </p:cNvPr>
          <p:cNvSpPr/>
          <p:nvPr/>
        </p:nvSpPr>
        <p:spPr>
          <a:xfrm>
            <a:off x="0" y="259081"/>
            <a:ext cx="12192000" cy="891540"/>
          </a:xfrm>
          <a:prstGeom prst="rect">
            <a:avLst/>
          </a:prstGeom>
          <a:solidFill>
            <a:srgbClr val="1F3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7068D-8217-46A4-8557-31D89751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399415"/>
            <a:ext cx="10515600" cy="766445"/>
          </a:xfrm>
        </p:spPr>
        <p:txBody>
          <a:bodyPr anchor="t">
            <a:normAutofit/>
          </a:bodyPr>
          <a:lstStyle/>
          <a:p>
            <a:r>
              <a:rPr lang="lv-LV" sz="36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LATVIJAS MODELIS NEATBILST ŠIEM KRITĒRIJIEM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749044-E65B-4A74-8204-8C2A9EF1B785}"/>
              </a:ext>
            </a:extLst>
          </p:cNvPr>
          <p:cNvGrpSpPr/>
          <p:nvPr/>
        </p:nvGrpSpPr>
        <p:grpSpPr>
          <a:xfrm>
            <a:off x="10843513" y="0"/>
            <a:ext cx="1349562" cy="6803136"/>
            <a:chOff x="10749729" y="-97536"/>
            <a:chExt cx="1349562" cy="6803136"/>
          </a:xfrm>
          <a:solidFill>
            <a:srgbClr val="1ABBF1"/>
          </a:solidFill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775130-18D1-44A0-ABE2-0884EF3A19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8"/>
            <a:stretch/>
          </p:blipFill>
          <p:spPr>
            <a:xfrm>
              <a:off x="10749729" y="5366004"/>
              <a:ext cx="1349562" cy="1339596"/>
            </a:xfrm>
            <a:prstGeom prst="rect">
              <a:avLst/>
            </a:prstGeom>
            <a:grpFill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240BD3-3268-4B8A-982A-272B87CCEF48}"/>
                </a:ext>
              </a:extLst>
            </p:cNvPr>
            <p:cNvSpPr/>
            <p:nvPr/>
          </p:nvSpPr>
          <p:spPr>
            <a:xfrm>
              <a:off x="11044462" y="-97536"/>
              <a:ext cx="772253" cy="5463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CDEF9EA8-C5DB-4B21-8EF6-446FF1E9177B}"/>
                </a:ext>
              </a:extLst>
            </p:cNvPr>
            <p:cNvSpPr txBox="1">
              <a:spLocks/>
            </p:cNvSpPr>
            <p:nvPr/>
          </p:nvSpPr>
          <p:spPr>
            <a:xfrm>
              <a:off x="11117438" y="312486"/>
              <a:ext cx="621030" cy="766445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t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lv-LV" sz="3600" dirty="0">
                  <a:solidFill>
                    <a:schemeClr val="bg1"/>
                  </a:solidFill>
                  <a:latin typeface="Trebuchet MS" panose="020B0603020202020204" pitchFamily="34" charset="0"/>
                  <a:cs typeface="Calibri" panose="020F0502020204030204" pitchFamily="34" charset="0"/>
                </a:rPr>
                <a:t>11</a:t>
              </a:r>
              <a:endParaRPr lang="en-US" sz="36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Content Placeholder 18">
            <a:extLst>
              <a:ext uri="{FF2B5EF4-FFF2-40B4-BE49-F238E27FC236}">
                <a16:creationId xmlns:a16="http://schemas.microsoft.com/office/drawing/2014/main" id="{BCCE719F-FDEC-4DD4-9E44-F074786CA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" y="1594338"/>
            <a:ext cx="10000867" cy="4582625"/>
          </a:xfrm>
        </p:spPr>
        <p:txBody>
          <a:bodyPr anchor="ctr">
            <a:noAutofit/>
          </a:bodyPr>
          <a:lstStyle/>
          <a:p>
            <a:pPr>
              <a:spcAft>
                <a:spcPts val="800"/>
              </a:spcAft>
            </a:pPr>
            <a:r>
              <a:rPr lang="lv-LV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Nav nodrošināta neatkarība no politiskās ietekmes, jo finansējumu piešķir atbilstoši valdošās koalīcijas prioritātēm</a:t>
            </a:r>
          </a:p>
          <a:p>
            <a:pPr>
              <a:spcAft>
                <a:spcPts val="800"/>
              </a:spcAft>
            </a:pPr>
            <a:r>
              <a:rPr lang="lv-LV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Finansējuma piešķiršanai nav skaidru kritēriju, apgrūtināta mērķtiecīga un ilgtermiņa plānošana</a:t>
            </a:r>
          </a:p>
          <a:p>
            <a:pPr>
              <a:spcAft>
                <a:spcPts val="800"/>
              </a:spcAft>
            </a:pPr>
            <a:r>
              <a:rPr lang="lv-LV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Zemā finansējuma dēļ ilgstoši nav bijis pietiekamu kapitālieguldījumu (Valsts kontroles atzinums)</a:t>
            </a:r>
          </a:p>
          <a:p>
            <a:pPr>
              <a:spcAft>
                <a:spcPts val="800"/>
              </a:spcAft>
            </a:pPr>
            <a:r>
              <a:rPr lang="lv-LV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Finansējuma trūkuma dēļ ļoti ierobežotas iespējas attīstīt saturu, jo īpaši digitālos formātus, analītiku un pētniecību, īpaši gados jaunās auditorijas sasniegšanai</a:t>
            </a:r>
          </a:p>
        </p:txBody>
      </p:sp>
    </p:spTree>
    <p:extLst>
      <p:ext uri="{BB962C8B-B14F-4D97-AF65-F5344CB8AC3E}">
        <p14:creationId xmlns:p14="http://schemas.microsoft.com/office/powerpoint/2010/main" val="205066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5BF001-0863-4AB8-A51A-BADF1C2AD008}"/>
              </a:ext>
            </a:extLst>
          </p:cNvPr>
          <p:cNvSpPr/>
          <p:nvPr/>
        </p:nvSpPr>
        <p:spPr>
          <a:xfrm>
            <a:off x="0" y="259081"/>
            <a:ext cx="12192000" cy="891540"/>
          </a:xfrm>
          <a:prstGeom prst="rect">
            <a:avLst/>
          </a:prstGeom>
          <a:solidFill>
            <a:srgbClr val="1F3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7068D-8217-46A4-8557-31D89751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399415"/>
            <a:ext cx="10515600" cy="766445"/>
          </a:xfrm>
        </p:spPr>
        <p:txBody>
          <a:bodyPr anchor="t">
            <a:normAutofit/>
          </a:bodyPr>
          <a:lstStyle/>
          <a:p>
            <a:r>
              <a:rPr lang="lv-LV" sz="36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IEGULDĪJUMU PRIORITĀTES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749044-E65B-4A74-8204-8C2A9EF1B785}"/>
              </a:ext>
            </a:extLst>
          </p:cNvPr>
          <p:cNvGrpSpPr/>
          <p:nvPr/>
        </p:nvGrpSpPr>
        <p:grpSpPr>
          <a:xfrm>
            <a:off x="10843513" y="0"/>
            <a:ext cx="1349562" cy="6803136"/>
            <a:chOff x="10749729" y="-97536"/>
            <a:chExt cx="1349562" cy="6803136"/>
          </a:xfrm>
          <a:solidFill>
            <a:srgbClr val="1ABBF1"/>
          </a:solidFill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775130-18D1-44A0-ABE2-0884EF3A19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8"/>
            <a:stretch/>
          </p:blipFill>
          <p:spPr>
            <a:xfrm>
              <a:off x="10749729" y="5366004"/>
              <a:ext cx="1349562" cy="1339596"/>
            </a:xfrm>
            <a:prstGeom prst="rect">
              <a:avLst/>
            </a:prstGeom>
            <a:grpFill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240BD3-3268-4B8A-982A-272B87CCEF48}"/>
                </a:ext>
              </a:extLst>
            </p:cNvPr>
            <p:cNvSpPr/>
            <p:nvPr/>
          </p:nvSpPr>
          <p:spPr>
            <a:xfrm>
              <a:off x="11044462" y="-97536"/>
              <a:ext cx="772253" cy="5463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CDEF9EA8-C5DB-4B21-8EF6-446FF1E9177B}"/>
                </a:ext>
              </a:extLst>
            </p:cNvPr>
            <p:cNvSpPr txBox="1">
              <a:spLocks/>
            </p:cNvSpPr>
            <p:nvPr/>
          </p:nvSpPr>
          <p:spPr>
            <a:xfrm>
              <a:off x="11117438" y="312486"/>
              <a:ext cx="621030" cy="766445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t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lv-LV" sz="3600" dirty="0">
                  <a:solidFill>
                    <a:schemeClr val="bg1"/>
                  </a:solidFill>
                  <a:latin typeface="Trebuchet MS" panose="020B0603020202020204" pitchFamily="34" charset="0"/>
                  <a:cs typeface="Calibri" panose="020F0502020204030204" pitchFamily="34" charset="0"/>
                </a:rPr>
                <a:t>12</a:t>
              </a:r>
              <a:endParaRPr lang="en-US" sz="36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Content Placeholder 18">
            <a:extLst>
              <a:ext uri="{FF2B5EF4-FFF2-40B4-BE49-F238E27FC236}">
                <a16:creationId xmlns:a16="http://schemas.microsoft.com/office/drawing/2014/main" id="{BCCE719F-FDEC-4DD4-9E44-F074786CA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" y="1594338"/>
            <a:ext cx="10000867" cy="4582625"/>
          </a:xfrm>
        </p:spPr>
        <p:txBody>
          <a:bodyPr anchor="ctr">
            <a:noAutofit/>
          </a:bodyPr>
          <a:lstStyle/>
          <a:p>
            <a:pPr marL="0" indent="0">
              <a:spcAft>
                <a:spcPts val="800"/>
              </a:spcAft>
              <a:buNone/>
            </a:pPr>
            <a:endParaRPr lang="lv-LV" sz="24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lv-LV" sz="6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lv-LV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Jāiegulda vairāk satura veidošanā bērniem un jauniešiem,</a:t>
            </a:r>
          </a:p>
          <a:p>
            <a:pPr>
              <a:spcAft>
                <a:spcPts val="800"/>
              </a:spcAft>
            </a:pPr>
            <a:r>
              <a:rPr lang="lv-LV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Jāattīsta digitālais saturs, ko arvien vairāk patērē visas auditorijas </a:t>
            </a:r>
            <a:r>
              <a:rPr lang="lv-LV" sz="2400" dirty="0"/>
              <a:t>–</a:t>
            </a:r>
            <a:r>
              <a:rPr lang="lv-LV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 sabiedriskā medija saturs ir valsts drošības stūrakmens,</a:t>
            </a:r>
          </a:p>
          <a:p>
            <a:pPr>
              <a:spcAft>
                <a:spcPts val="800"/>
              </a:spcAft>
            </a:pPr>
            <a:r>
              <a:rPr lang="lv-LV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LR un LTV ilgstoši ir bijuši nepietiekami kapitālieguldījumi,</a:t>
            </a:r>
          </a:p>
          <a:p>
            <a:pPr>
              <a:spcAft>
                <a:spcPts val="800"/>
              </a:spcAft>
            </a:pPr>
            <a:r>
              <a:rPr lang="lv-LV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Jāstiprina pretestība dezinformācijai,</a:t>
            </a:r>
          </a:p>
          <a:p>
            <a:pPr>
              <a:spcAft>
                <a:spcPts val="800"/>
              </a:spcAft>
            </a:pPr>
            <a:r>
              <a:rPr lang="lv-LV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Lielāks finansējums sabiedriskajiem medijiem nozīmē lielāku atbalstu kultūrai un radošajām industrijām.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90AE27-48A6-41F0-8EEA-79389747B40B}"/>
              </a:ext>
            </a:extLst>
          </p:cNvPr>
          <p:cNvSpPr/>
          <p:nvPr/>
        </p:nvSpPr>
        <p:spPr>
          <a:xfrm>
            <a:off x="560070" y="1828800"/>
            <a:ext cx="5831938" cy="615461"/>
          </a:xfrm>
          <a:prstGeom prst="rect">
            <a:avLst/>
          </a:prstGeom>
          <a:solidFill>
            <a:srgbClr val="1AB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4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Lielāks finansējums ir nepieciešams, jo: </a:t>
            </a:r>
          </a:p>
        </p:txBody>
      </p:sp>
    </p:spTree>
    <p:extLst>
      <p:ext uri="{BB962C8B-B14F-4D97-AF65-F5344CB8AC3E}">
        <p14:creationId xmlns:p14="http://schemas.microsoft.com/office/powerpoint/2010/main" val="3158100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5BF001-0863-4AB8-A51A-BADF1C2AD008}"/>
              </a:ext>
            </a:extLst>
          </p:cNvPr>
          <p:cNvSpPr/>
          <p:nvPr/>
        </p:nvSpPr>
        <p:spPr>
          <a:xfrm>
            <a:off x="0" y="259081"/>
            <a:ext cx="12192000" cy="891540"/>
          </a:xfrm>
          <a:prstGeom prst="rect">
            <a:avLst/>
          </a:prstGeom>
          <a:solidFill>
            <a:srgbClr val="1F3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7068D-8217-46A4-8557-31D89751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399415"/>
            <a:ext cx="10515600" cy="766445"/>
          </a:xfrm>
        </p:spPr>
        <p:txBody>
          <a:bodyPr anchor="t">
            <a:normAutofit/>
          </a:bodyPr>
          <a:lstStyle/>
          <a:p>
            <a:r>
              <a:rPr lang="lv-LV" sz="36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MĒRĶIS </a:t>
            </a:r>
            <a:r>
              <a:rPr lang="lv-LV" sz="3600" b="1" dirty="0">
                <a:solidFill>
                  <a:schemeClr val="bg1"/>
                </a:solidFill>
              </a:rPr>
              <a:t>– </a:t>
            </a:r>
            <a:r>
              <a:rPr lang="lv-LV" sz="36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FINANSĒJUMA APJOMS 0,16% NO IKP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749044-E65B-4A74-8204-8C2A9EF1B785}"/>
              </a:ext>
            </a:extLst>
          </p:cNvPr>
          <p:cNvGrpSpPr/>
          <p:nvPr/>
        </p:nvGrpSpPr>
        <p:grpSpPr>
          <a:xfrm>
            <a:off x="10843513" y="0"/>
            <a:ext cx="1349562" cy="6803136"/>
            <a:chOff x="10749729" y="-97536"/>
            <a:chExt cx="1349562" cy="6803136"/>
          </a:xfrm>
          <a:solidFill>
            <a:srgbClr val="1ABBF1"/>
          </a:solidFill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775130-18D1-44A0-ABE2-0884EF3A19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8"/>
            <a:stretch/>
          </p:blipFill>
          <p:spPr>
            <a:xfrm>
              <a:off x="10749729" y="5366004"/>
              <a:ext cx="1349562" cy="1339596"/>
            </a:xfrm>
            <a:prstGeom prst="rect">
              <a:avLst/>
            </a:prstGeom>
            <a:grpFill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240BD3-3268-4B8A-982A-272B87CCEF48}"/>
                </a:ext>
              </a:extLst>
            </p:cNvPr>
            <p:cNvSpPr/>
            <p:nvPr/>
          </p:nvSpPr>
          <p:spPr>
            <a:xfrm>
              <a:off x="11044462" y="-97536"/>
              <a:ext cx="772253" cy="5463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CDEF9EA8-C5DB-4B21-8EF6-446FF1E9177B}"/>
                </a:ext>
              </a:extLst>
            </p:cNvPr>
            <p:cNvSpPr txBox="1">
              <a:spLocks/>
            </p:cNvSpPr>
            <p:nvPr/>
          </p:nvSpPr>
          <p:spPr>
            <a:xfrm>
              <a:off x="11117438" y="312486"/>
              <a:ext cx="621030" cy="766445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t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lv-LV" sz="3600" dirty="0">
                  <a:solidFill>
                    <a:schemeClr val="bg1"/>
                  </a:solidFill>
                  <a:latin typeface="Trebuchet MS" panose="020B0603020202020204" pitchFamily="34" charset="0"/>
                  <a:cs typeface="Calibri" panose="020F0502020204030204" pitchFamily="34" charset="0"/>
                </a:rPr>
                <a:t>13</a:t>
              </a:r>
              <a:endParaRPr lang="en-US" sz="36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495410-081A-421C-A646-D9CF19579012}"/>
              </a:ext>
            </a:extLst>
          </p:cNvPr>
          <p:cNvGrpSpPr/>
          <p:nvPr/>
        </p:nvGrpSpPr>
        <p:grpSpPr>
          <a:xfrm>
            <a:off x="447483" y="1736836"/>
            <a:ext cx="10248664" cy="4560062"/>
            <a:chOff x="447483" y="1736836"/>
            <a:chExt cx="10248664" cy="456006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BF76401-E009-421C-AE66-DCC272D574AB}"/>
                </a:ext>
              </a:extLst>
            </p:cNvPr>
            <p:cNvGrpSpPr/>
            <p:nvPr/>
          </p:nvGrpSpPr>
          <p:grpSpPr>
            <a:xfrm>
              <a:off x="447483" y="1736836"/>
              <a:ext cx="10248664" cy="4560062"/>
              <a:chOff x="447483" y="1736836"/>
              <a:chExt cx="10248664" cy="4560062"/>
            </a:xfrm>
          </p:grpSpPr>
          <p:pic>
            <p:nvPicPr>
              <p:cNvPr id="10" name="Content Placeholder 3" descr="Graphical user interface, text, application&#10;&#10;Description automatically generated">
                <a:extLst>
                  <a:ext uri="{FF2B5EF4-FFF2-40B4-BE49-F238E27FC236}">
                    <a16:creationId xmlns:a16="http://schemas.microsoft.com/office/drawing/2014/main" id="{18A682C9-9DB6-4ECA-BC14-F9F0B5699C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9027" y="1791702"/>
                <a:ext cx="10187119" cy="4187895"/>
              </a:xfrm>
              <a:prstGeom prst="rect">
                <a:avLst/>
              </a:prstGeom>
              <a:solidFill>
                <a:srgbClr val="00338D"/>
              </a:solidFill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15F4F97-6AA7-4C66-96CD-4BBCB5F45B88}"/>
                  </a:ext>
                </a:extLst>
              </p:cNvPr>
              <p:cNvSpPr/>
              <p:nvPr/>
            </p:nvSpPr>
            <p:spPr>
              <a:xfrm>
                <a:off x="8869680" y="3981450"/>
                <a:ext cx="1478866" cy="236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0CC543-C0A3-416F-A186-E42D714A26E9}"/>
                  </a:ext>
                </a:extLst>
              </p:cNvPr>
              <p:cNvSpPr txBox="1"/>
              <p:nvPr/>
            </p:nvSpPr>
            <p:spPr>
              <a:xfrm>
                <a:off x="560070" y="5989121"/>
                <a:ext cx="16819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1400" dirty="0">
                    <a:latin typeface="Trebuchet MS" panose="020B0603020202020204" pitchFamily="34" charset="0"/>
                  </a:rPr>
                  <a:t>Aprēķini: KPMG</a:t>
                </a:r>
                <a:endParaRPr lang="en-US" sz="1400" dirty="0">
                  <a:latin typeface="Trebuchet MS" panose="020B060302020202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D90B803-0F34-4BFF-9D70-DE41AB1753C1}"/>
                  </a:ext>
                </a:extLst>
              </p:cNvPr>
              <p:cNvSpPr txBox="1"/>
              <p:nvPr/>
            </p:nvSpPr>
            <p:spPr>
              <a:xfrm>
                <a:off x="8814002" y="3912025"/>
                <a:ext cx="188214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1500" dirty="0">
                    <a:solidFill>
                      <a:srgbClr val="1F3D97"/>
                    </a:solidFill>
                    <a:cs typeface="Arial" panose="020B0604020202020204" pitchFamily="34" charset="0"/>
                  </a:rPr>
                  <a:t>finansējumu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EE784E2-6FD3-44FB-B2B1-84AD51E07F0D}"/>
                  </a:ext>
                </a:extLst>
              </p:cNvPr>
              <p:cNvSpPr/>
              <p:nvPr/>
            </p:nvSpPr>
            <p:spPr>
              <a:xfrm>
                <a:off x="2225393" y="4904080"/>
                <a:ext cx="6729631" cy="307777"/>
              </a:xfrm>
              <a:prstGeom prst="rect">
                <a:avLst/>
              </a:prstGeom>
              <a:solidFill>
                <a:srgbClr val="0033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43CE72-2EB8-457E-9AF2-4234506362EF}"/>
                  </a:ext>
                </a:extLst>
              </p:cNvPr>
              <p:cNvSpPr txBox="1"/>
              <p:nvPr/>
            </p:nvSpPr>
            <p:spPr>
              <a:xfrm>
                <a:off x="447483" y="1736836"/>
                <a:ext cx="628742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lv-LV" sz="2300" b="1" dirty="0">
                    <a:solidFill>
                      <a:srgbClr val="1F3D97"/>
                    </a:solidFill>
                    <a:cs typeface="Arial" panose="020B0604020202020204" pitchFamily="34" charset="0"/>
                  </a:rPr>
                  <a:t>Sabiedrisko mediju finansējums Latvijā 2022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AED20B-522E-44A8-A5BE-71C4C9B7C95C}"/>
                  </a:ext>
                </a:extLst>
              </p:cNvPr>
              <p:cNvSpPr txBox="1"/>
              <p:nvPr/>
            </p:nvSpPr>
            <p:spPr>
              <a:xfrm>
                <a:off x="2667493" y="4958946"/>
                <a:ext cx="73853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14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Lai sasniegtu Eiropas vidējo 2019. gada finansējuma līmeni, līdz 2027.gadam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9AF1FDA-97C9-4233-975E-6236915CD9AA}"/>
                </a:ext>
              </a:extLst>
            </p:cNvPr>
            <p:cNvSpPr txBox="1"/>
            <p:nvPr/>
          </p:nvSpPr>
          <p:spPr>
            <a:xfrm>
              <a:off x="2036115" y="2206439"/>
              <a:ext cx="350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dirty="0">
                  <a:solidFill>
                    <a:srgbClr val="1F3D97"/>
                  </a:solidFill>
                  <a:cs typeface="Arial" panose="020B0604020202020204" pitchFamily="34" charset="0"/>
                </a:rPr>
                <a:t>,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3E46929-0EE1-4E1F-867C-5DFC8F6B67F1}"/>
                </a:ext>
              </a:extLst>
            </p:cNvPr>
            <p:cNvSpPr txBox="1"/>
            <p:nvPr/>
          </p:nvSpPr>
          <p:spPr>
            <a:xfrm>
              <a:off x="3384855" y="2624443"/>
              <a:ext cx="350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dirty="0">
                  <a:solidFill>
                    <a:srgbClr val="1F3D97"/>
                  </a:solidFill>
                  <a:cs typeface="Arial" panose="020B0604020202020204" pitchFamily="34" charset="0"/>
                </a:rPr>
                <a:t>,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DC2662D-D2D7-495E-8583-1E7A4DA486F6}"/>
                </a:ext>
              </a:extLst>
            </p:cNvPr>
            <p:cNvSpPr txBox="1"/>
            <p:nvPr/>
          </p:nvSpPr>
          <p:spPr>
            <a:xfrm>
              <a:off x="541411" y="3231148"/>
              <a:ext cx="3508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600" dirty="0">
                  <a:solidFill>
                    <a:srgbClr val="1F3D97"/>
                  </a:solidFill>
                  <a:cs typeface="Arial" panose="020B0604020202020204" pitchFamily="34" charset="0"/>
                </a:rPr>
                <a:t>,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292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5BF001-0863-4AB8-A51A-BADF1C2AD008}"/>
              </a:ext>
            </a:extLst>
          </p:cNvPr>
          <p:cNvSpPr/>
          <p:nvPr/>
        </p:nvSpPr>
        <p:spPr>
          <a:xfrm>
            <a:off x="0" y="259081"/>
            <a:ext cx="12192000" cy="891540"/>
          </a:xfrm>
          <a:prstGeom prst="rect">
            <a:avLst/>
          </a:prstGeom>
          <a:solidFill>
            <a:srgbClr val="1F3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749044-E65B-4A74-8204-8C2A9EF1B785}"/>
              </a:ext>
            </a:extLst>
          </p:cNvPr>
          <p:cNvGrpSpPr/>
          <p:nvPr/>
        </p:nvGrpSpPr>
        <p:grpSpPr>
          <a:xfrm>
            <a:off x="10843513" y="0"/>
            <a:ext cx="1349562" cy="6803136"/>
            <a:chOff x="10749729" y="-97536"/>
            <a:chExt cx="1349562" cy="6803136"/>
          </a:xfrm>
          <a:solidFill>
            <a:srgbClr val="1ABBF1"/>
          </a:solidFill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775130-18D1-44A0-ABE2-0884EF3A19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8"/>
            <a:stretch/>
          </p:blipFill>
          <p:spPr>
            <a:xfrm>
              <a:off x="10749729" y="5366004"/>
              <a:ext cx="1349562" cy="1339596"/>
            </a:xfrm>
            <a:prstGeom prst="rect">
              <a:avLst/>
            </a:prstGeom>
            <a:grpFill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240BD3-3268-4B8A-982A-272B87CCEF48}"/>
                </a:ext>
              </a:extLst>
            </p:cNvPr>
            <p:cNvSpPr/>
            <p:nvPr/>
          </p:nvSpPr>
          <p:spPr>
            <a:xfrm>
              <a:off x="11044462" y="-97536"/>
              <a:ext cx="772253" cy="5463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CDEF9EA8-C5DB-4B21-8EF6-446FF1E9177B}"/>
                </a:ext>
              </a:extLst>
            </p:cNvPr>
            <p:cNvSpPr txBox="1">
              <a:spLocks/>
            </p:cNvSpPr>
            <p:nvPr/>
          </p:nvSpPr>
          <p:spPr>
            <a:xfrm>
              <a:off x="11117438" y="312486"/>
              <a:ext cx="621030" cy="766445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t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lv-LV" sz="3600" dirty="0">
                  <a:solidFill>
                    <a:schemeClr val="bg1"/>
                  </a:solidFill>
                  <a:latin typeface="Trebuchet MS" panose="020B0603020202020204" pitchFamily="34" charset="0"/>
                  <a:cs typeface="Calibri" panose="020F0502020204030204" pitchFamily="34" charset="0"/>
                </a:rPr>
                <a:t>14</a:t>
              </a:r>
              <a:endParaRPr lang="en-US" sz="36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Content Placeholder 18">
            <a:extLst>
              <a:ext uri="{FF2B5EF4-FFF2-40B4-BE49-F238E27FC236}">
                <a16:creationId xmlns:a16="http://schemas.microsoft.com/office/drawing/2014/main" id="{BCCE719F-FDEC-4DD4-9E44-F074786CA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" y="1594338"/>
            <a:ext cx="10000867" cy="4582625"/>
          </a:xfrm>
        </p:spPr>
        <p:txBody>
          <a:bodyPr anchor="ctr">
            <a:noAutofit/>
          </a:bodyPr>
          <a:lstStyle/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lv-LV" sz="2400" b="1" dirty="0">
                <a:solidFill>
                  <a:srgbClr val="C00000"/>
                </a:solidFill>
                <a:latin typeface="Trebuchet MS" panose="020B0603020202020204" pitchFamily="34" charset="0"/>
              </a:rPr>
              <a:t>Fiksēta valsts budžeta daļa </a:t>
            </a:r>
            <a:r>
              <a:rPr lang="lv-LV" sz="2400" dirty="0"/>
              <a:t>–</a:t>
            </a:r>
            <a:r>
              <a:rPr lang="lv-LV" sz="2400" dirty="0">
                <a:latin typeface="Trebuchet MS" panose="020B0603020202020204" pitchFamily="34" charset="0"/>
              </a:rPr>
              <a:t> 0,37-0,38% no izdevumiem</a:t>
            </a:r>
          </a:p>
          <a:p>
            <a:pPr marL="0" indent="0">
              <a:spcAft>
                <a:spcPts val="800"/>
              </a:spcAft>
              <a:buNone/>
            </a:pPr>
            <a:endParaRPr lang="lv-LV" sz="600" dirty="0">
              <a:latin typeface="Trebuchet MS" panose="020B0603020202020204" pitchFamily="34" charset="0"/>
            </a:endParaRP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lv-LV" sz="2400" b="1" dirty="0">
                <a:solidFill>
                  <a:srgbClr val="C00000"/>
                </a:solidFill>
                <a:latin typeface="Trebuchet MS" panose="020B0603020202020204" pitchFamily="34" charset="0"/>
              </a:rPr>
              <a:t>Daļa no IIN un akcīzes nodokļu ieņēmumiem </a:t>
            </a:r>
            <a:r>
              <a:rPr lang="lv-LV" sz="2400" dirty="0"/>
              <a:t>–</a:t>
            </a:r>
            <a:r>
              <a:rPr lang="lv-LV" sz="2400" dirty="0">
                <a:latin typeface="Trebuchet MS" panose="020B0603020202020204" pitchFamily="34" charset="0"/>
              </a:rPr>
              <a:t> 1,3% no IIN un 2,12 no akcīzes nodokļu kopbudžeta (VKKF un Lietuvas sab.mediju modelis)</a:t>
            </a:r>
          </a:p>
          <a:p>
            <a:pPr marL="0" indent="0">
              <a:spcAft>
                <a:spcPts val="800"/>
              </a:spcAft>
              <a:buNone/>
            </a:pPr>
            <a:endParaRPr lang="lv-LV" sz="600" dirty="0">
              <a:latin typeface="Trebuchet MS" panose="020B0603020202020204" pitchFamily="34" charset="0"/>
            </a:endParaRP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lv-LV" sz="2400" b="1" dirty="0">
                <a:solidFill>
                  <a:srgbClr val="C00000"/>
                </a:solidFill>
                <a:latin typeface="Trebuchet MS" panose="020B0603020202020204" pitchFamily="34" charset="0"/>
              </a:rPr>
              <a:t>Sabiedrisko mediju nodoklis </a:t>
            </a:r>
            <a:r>
              <a:rPr lang="lv-LV" sz="2400" dirty="0"/>
              <a:t>–</a:t>
            </a:r>
            <a:r>
              <a:rPr lang="lv-LV" sz="2400" dirty="0">
                <a:latin typeface="Trebuchet MS" panose="020B0603020202020204" pitchFamily="34" charset="0"/>
              </a:rPr>
              <a:t> 34,53 eur no nodarbinātajiem iedzīvotājiem un 166,18 eur no uzņēmumiem gadā</a:t>
            </a:r>
          </a:p>
          <a:p>
            <a:pPr marL="0" indent="0">
              <a:spcAft>
                <a:spcPts val="800"/>
              </a:spcAft>
              <a:buNone/>
            </a:pPr>
            <a:endParaRPr lang="lv-LV" sz="2400" dirty="0">
              <a:latin typeface="Trebuchet MS" panose="020B0603020202020204" pitchFamily="34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lv-LV" sz="2400" dirty="0">
                <a:latin typeface="Trebuchet MS" panose="020B0603020202020204" pitchFamily="34" charset="0"/>
              </a:rPr>
              <a:t>Stājas spēkā 2027.gadā; pirms tam pārejas periods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A4C0B9-7073-4128-A558-F3696CE9F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399415"/>
            <a:ext cx="10515600" cy="766445"/>
          </a:xfrm>
        </p:spPr>
        <p:txBody>
          <a:bodyPr anchor="t">
            <a:normAutofit/>
          </a:bodyPr>
          <a:lstStyle/>
          <a:p>
            <a:r>
              <a:rPr lang="lv-LV" sz="36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MODEĻU ALTERNATĪVAS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E154B1-5880-4DDA-8478-70F045D766C5}"/>
              </a:ext>
            </a:extLst>
          </p:cNvPr>
          <p:cNvSpPr/>
          <p:nvPr/>
        </p:nvSpPr>
        <p:spPr>
          <a:xfrm>
            <a:off x="560070" y="1717441"/>
            <a:ext cx="451046" cy="45104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 dirty="0">
                <a:latin typeface="Trebuchet MS" panose="020B0603020202020204" pitchFamily="34" charset="0"/>
              </a:rPr>
              <a:t>I</a:t>
            </a:r>
            <a:endParaRPr lang="en-US" sz="12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DFE6805-5D0E-4C75-99ED-C33329B16A0F}"/>
              </a:ext>
            </a:extLst>
          </p:cNvPr>
          <p:cNvSpPr/>
          <p:nvPr/>
        </p:nvSpPr>
        <p:spPr>
          <a:xfrm>
            <a:off x="560070" y="2613259"/>
            <a:ext cx="451046" cy="45104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 dirty="0">
                <a:latin typeface="Trebuchet MS" panose="020B0603020202020204" pitchFamily="34" charset="0"/>
              </a:rPr>
              <a:t>II</a:t>
            </a:r>
            <a:endParaRPr lang="en-US" sz="1200" b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FCA1808-0438-4C62-A8BE-F7C358EC5E4E}"/>
              </a:ext>
            </a:extLst>
          </p:cNvPr>
          <p:cNvSpPr/>
          <p:nvPr/>
        </p:nvSpPr>
        <p:spPr>
          <a:xfrm>
            <a:off x="560070" y="4127451"/>
            <a:ext cx="451046" cy="45104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 dirty="0">
                <a:latin typeface="Trebuchet MS" panose="020B0603020202020204" pitchFamily="34" charset="0"/>
              </a:rPr>
              <a:t>III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033295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5BF001-0863-4AB8-A51A-BADF1C2AD008}"/>
              </a:ext>
            </a:extLst>
          </p:cNvPr>
          <p:cNvSpPr/>
          <p:nvPr/>
        </p:nvSpPr>
        <p:spPr>
          <a:xfrm>
            <a:off x="0" y="259081"/>
            <a:ext cx="12192000" cy="891540"/>
          </a:xfrm>
          <a:prstGeom prst="rect">
            <a:avLst/>
          </a:prstGeom>
          <a:solidFill>
            <a:srgbClr val="1F3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7068D-8217-46A4-8557-31D89751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457290"/>
            <a:ext cx="10283443" cy="766445"/>
          </a:xfrm>
        </p:spPr>
        <p:txBody>
          <a:bodyPr anchor="t">
            <a:normAutofit/>
          </a:bodyPr>
          <a:lstStyle/>
          <a:p>
            <a:r>
              <a:rPr lang="lv-LV" sz="30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      MODELIS </a:t>
            </a:r>
            <a:r>
              <a:rPr lang="lv-LV" sz="3200" dirty="0">
                <a:solidFill>
                  <a:schemeClr val="bg1"/>
                </a:solidFill>
              </a:rPr>
              <a:t>–</a:t>
            </a:r>
            <a:r>
              <a:rPr lang="lv-LV" sz="30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FIKSĒTA VALSTS BUDŽETA IZDEVUMU DAĻA</a:t>
            </a:r>
            <a:endParaRPr lang="en-US" sz="3000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749044-E65B-4A74-8204-8C2A9EF1B785}"/>
              </a:ext>
            </a:extLst>
          </p:cNvPr>
          <p:cNvGrpSpPr/>
          <p:nvPr/>
        </p:nvGrpSpPr>
        <p:grpSpPr>
          <a:xfrm>
            <a:off x="10843513" y="0"/>
            <a:ext cx="1349562" cy="6803136"/>
            <a:chOff x="10749729" y="-97536"/>
            <a:chExt cx="1349562" cy="6803136"/>
          </a:xfrm>
          <a:solidFill>
            <a:srgbClr val="1ABBF1"/>
          </a:solidFill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775130-18D1-44A0-ABE2-0884EF3A19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8"/>
            <a:stretch/>
          </p:blipFill>
          <p:spPr>
            <a:xfrm>
              <a:off x="10749729" y="5366004"/>
              <a:ext cx="1349562" cy="1339596"/>
            </a:xfrm>
            <a:prstGeom prst="rect">
              <a:avLst/>
            </a:prstGeom>
            <a:grpFill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240BD3-3268-4B8A-982A-272B87CCEF48}"/>
                </a:ext>
              </a:extLst>
            </p:cNvPr>
            <p:cNvSpPr/>
            <p:nvPr/>
          </p:nvSpPr>
          <p:spPr>
            <a:xfrm>
              <a:off x="11044462" y="-97536"/>
              <a:ext cx="772253" cy="5463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CDEF9EA8-C5DB-4B21-8EF6-446FF1E9177B}"/>
                </a:ext>
              </a:extLst>
            </p:cNvPr>
            <p:cNvSpPr txBox="1">
              <a:spLocks/>
            </p:cNvSpPr>
            <p:nvPr/>
          </p:nvSpPr>
          <p:spPr>
            <a:xfrm>
              <a:off x="11117438" y="312486"/>
              <a:ext cx="621030" cy="766445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t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lv-LV" sz="3600" dirty="0">
                  <a:solidFill>
                    <a:schemeClr val="bg1"/>
                  </a:solidFill>
                  <a:latin typeface="Trebuchet MS" panose="020B0603020202020204" pitchFamily="34" charset="0"/>
                  <a:cs typeface="Calibri" panose="020F0502020204030204" pitchFamily="34" charset="0"/>
                </a:rPr>
                <a:t>15</a:t>
              </a:r>
              <a:endParaRPr lang="en-US" sz="36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1F885EB2-8C42-4281-A9FC-B2970D6ACA60}"/>
              </a:ext>
            </a:extLst>
          </p:cNvPr>
          <p:cNvSpPr/>
          <p:nvPr/>
        </p:nvSpPr>
        <p:spPr>
          <a:xfrm>
            <a:off x="667316" y="375688"/>
            <a:ext cx="610698" cy="610698"/>
          </a:xfrm>
          <a:prstGeom prst="ellipse">
            <a:avLst/>
          </a:prstGeom>
          <a:solidFill>
            <a:srgbClr val="1AB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dirty="0">
                <a:latin typeface="Trebuchet MS" panose="020B0603020202020204" pitchFamily="34" charset="0"/>
              </a:rPr>
              <a:t>I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96893AFA-48F6-44F6-BBD8-373DA7CCB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16" y="1903649"/>
            <a:ext cx="9893622" cy="359246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3DB6A8-5573-40E5-AE56-89440E59AB9A}"/>
              </a:ext>
            </a:extLst>
          </p:cNvPr>
          <p:cNvSpPr txBox="1"/>
          <p:nvPr/>
        </p:nvSpPr>
        <p:spPr>
          <a:xfrm>
            <a:off x="560070" y="5989121"/>
            <a:ext cx="1681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latin typeface="Trebuchet MS" panose="020B0603020202020204" pitchFamily="34" charset="0"/>
              </a:rPr>
              <a:t>Aprēķini: KPMG</a:t>
            </a:r>
            <a:endParaRPr lang="en-US" sz="1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292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5BF001-0863-4AB8-A51A-BADF1C2AD008}"/>
              </a:ext>
            </a:extLst>
          </p:cNvPr>
          <p:cNvSpPr/>
          <p:nvPr/>
        </p:nvSpPr>
        <p:spPr>
          <a:xfrm>
            <a:off x="0" y="259081"/>
            <a:ext cx="12192000" cy="891540"/>
          </a:xfrm>
          <a:prstGeom prst="rect">
            <a:avLst/>
          </a:prstGeom>
          <a:solidFill>
            <a:srgbClr val="1F3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7068D-8217-46A4-8557-31D89751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457290"/>
            <a:ext cx="10283443" cy="766445"/>
          </a:xfrm>
        </p:spPr>
        <p:txBody>
          <a:bodyPr anchor="t">
            <a:normAutofit fontScale="90000"/>
          </a:bodyPr>
          <a:lstStyle/>
          <a:p>
            <a:r>
              <a:rPr lang="lv-LV" sz="30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       MODELIS </a:t>
            </a:r>
            <a:r>
              <a:rPr lang="lv-LV" sz="3200" dirty="0">
                <a:solidFill>
                  <a:schemeClr val="bg1"/>
                </a:solidFill>
              </a:rPr>
              <a:t>–</a:t>
            </a:r>
            <a:r>
              <a:rPr lang="lv-LV" sz="30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DAĻA NO IIN UN AKCĪZES NODOKĻU IEŅĒMUMIEM</a:t>
            </a:r>
            <a:endParaRPr lang="en-US" sz="3000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749044-E65B-4A74-8204-8C2A9EF1B785}"/>
              </a:ext>
            </a:extLst>
          </p:cNvPr>
          <p:cNvGrpSpPr/>
          <p:nvPr/>
        </p:nvGrpSpPr>
        <p:grpSpPr>
          <a:xfrm>
            <a:off x="10843513" y="0"/>
            <a:ext cx="1349562" cy="6803136"/>
            <a:chOff x="10749729" y="-97536"/>
            <a:chExt cx="1349562" cy="6803136"/>
          </a:xfrm>
          <a:solidFill>
            <a:srgbClr val="1ABBF1"/>
          </a:solidFill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775130-18D1-44A0-ABE2-0884EF3A19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8"/>
            <a:stretch/>
          </p:blipFill>
          <p:spPr>
            <a:xfrm>
              <a:off x="10749729" y="5366004"/>
              <a:ext cx="1349562" cy="1339596"/>
            </a:xfrm>
            <a:prstGeom prst="rect">
              <a:avLst/>
            </a:prstGeom>
            <a:grpFill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240BD3-3268-4B8A-982A-272B87CCEF48}"/>
                </a:ext>
              </a:extLst>
            </p:cNvPr>
            <p:cNvSpPr/>
            <p:nvPr/>
          </p:nvSpPr>
          <p:spPr>
            <a:xfrm>
              <a:off x="11044462" y="-97536"/>
              <a:ext cx="772253" cy="5463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CDEF9EA8-C5DB-4B21-8EF6-446FF1E9177B}"/>
                </a:ext>
              </a:extLst>
            </p:cNvPr>
            <p:cNvSpPr txBox="1">
              <a:spLocks/>
            </p:cNvSpPr>
            <p:nvPr/>
          </p:nvSpPr>
          <p:spPr>
            <a:xfrm>
              <a:off x="11117438" y="312486"/>
              <a:ext cx="621030" cy="766445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t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lv-LV" sz="3600" dirty="0">
                  <a:solidFill>
                    <a:schemeClr val="bg1"/>
                  </a:solidFill>
                  <a:latin typeface="Trebuchet MS" panose="020B0603020202020204" pitchFamily="34" charset="0"/>
                  <a:cs typeface="Calibri" panose="020F0502020204030204" pitchFamily="34" charset="0"/>
                </a:rPr>
                <a:t>16</a:t>
              </a:r>
              <a:endParaRPr lang="en-US" sz="36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1F885EB2-8C42-4281-A9FC-B2970D6ACA60}"/>
              </a:ext>
            </a:extLst>
          </p:cNvPr>
          <p:cNvSpPr/>
          <p:nvPr/>
        </p:nvSpPr>
        <p:spPr>
          <a:xfrm>
            <a:off x="667316" y="375688"/>
            <a:ext cx="610698" cy="610698"/>
          </a:xfrm>
          <a:prstGeom prst="ellipse">
            <a:avLst/>
          </a:prstGeom>
          <a:solidFill>
            <a:srgbClr val="1AB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dirty="0">
                <a:latin typeface="Trebuchet MS" panose="020B0603020202020204" pitchFamily="34" charset="0"/>
              </a:rPr>
              <a:t>II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3DB6A8-5573-40E5-AE56-89440E59AB9A}"/>
              </a:ext>
            </a:extLst>
          </p:cNvPr>
          <p:cNvSpPr txBox="1"/>
          <p:nvPr/>
        </p:nvSpPr>
        <p:spPr>
          <a:xfrm>
            <a:off x="560070" y="5989121"/>
            <a:ext cx="1681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latin typeface="Trebuchet MS" panose="020B0603020202020204" pitchFamily="34" charset="0"/>
              </a:rPr>
              <a:t>Aprēķini: KPMG</a:t>
            </a:r>
            <a:endParaRPr lang="en-US" sz="1400" dirty="0">
              <a:latin typeface="Trebuchet MS" panose="020B0603020202020204" pitchFamily="34" charset="0"/>
            </a:endParaRPr>
          </a:p>
        </p:txBody>
      </p:sp>
      <p:sp>
        <p:nvSpPr>
          <p:cNvPr id="18" name="Content Placeholder 18">
            <a:extLst>
              <a:ext uri="{FF2B5EF4-FFF2-40B4-BE49-F238E27FC236}">
                <a16:creationId xmlns:a16="http://schemas.microsoft.com/office/drawing/2014/main" id="{99704CA7-7B91-41A5-B181-6BCB4BC4A4CC}"/>
              </a:ext>
            </a:extLst>
          </p:cNvPr>
          <p:cNvSpPr txBox="1">
            <a:spLocks/>
          </p:cNvSpPr>
          <p:nvPr/>
        </p:nvSpPr>
        <p:spPr>
          <a:xfrm>
            <a:off x="560070" y="1594338"/>
            <a:ext cx="10000867" cy="45826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None/>
            </a:pPr>
            <a:r>
              <a:rPr lang="lv-LV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Lietuvas, VKKF modelis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2E5B5A-EA2A-40F3-B79F-B547C2EA7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" y="2943864"/>
            <a:ext cx="10000867" cy="1665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980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5BF001-0863-4AB8-A51A-BADF1C2AD008}"/>
              </a:ext>
            </a:extLst>
          </p:cNvPr>
          <p:cNvSpPr/>
          <p:nvPr/>
        </p:nvSpPr>
        <p:spPr>
          <a:xfrm>
            <a:off x="0" y="259081"/>
            <a:ext cx="12192000" cy="891540"/>
          </a:xfrm>
          <a:prstGeom prst="rect">
            <a:avLst/>
          </a:prstGeom>
          <a:solidFill>
            <a:srgbClr val="1F3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7068D-8217-46A4-8557-31D89751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399415"/>
            <a:ext cx="10515600" cy="766445"/>
          </a:xfrm>
        </p:spPr>
        <p:txBody>
          <a:bodyPr anchor="t">
            <a:normAutofit/>
          </a:bodyPr>
          <a:lstStyle/>
          <a:p>
            <a:r>
              <a:rPr lang="lv-LV" sz="36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     MODELIS </a:t>
            </a:r>
            <a:r>
              <a:rPr lang="lv-LV" sz="3600" dirty="0">
                <a:solidFill>
                  <a:schemeClr val="bg1"/>
                </a:solidFill>
              </a:rPr>
              <a:t>–</a:t>
            </a:r>
            <a:r>
              <a:rPr lang="lv-LV" sz="36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SABIEDRISKO MEDIJU NODOKLIS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749044-E65B-4A74-8204-8C2A9EF1B785}"/>
              </a:ext>
            </a:extLst>
          </p:cNvPr>
          <p:cNvGrpSpPr/>
          <p:nvPr/>
        </p:nvGrpSpPr>
        <p:grpSpPr>
          <a:xfrm>
            <a:off x="10843513" y="0"/>
            <a:ext cx="1349562" cy="6803136"/>
            <a:chOff x="10749729" y="-97536"/>
            <a:chExt cx="1349562" cy="6803136"/>
          </a:xfrm>
          <a:solidFill>
            <a:srgbClr val="1ABBF1"/>
          </a:solidFill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775130-18D1-44A0-ABE2-0884EF3A19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8"/>
            <a:stretch/>
          </p:blipFill>
          <p:spPr>
            <a:xfrm>
              <a:off x="10749729" y="5366004"/>
              <a:ext cx="1349562" cy="1339596"/>
            </a:xfrm>
            <a:prstGeom prst="rect">
              <a:avLst/>
            </a:prstGeom>
            <a:grpFill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240BD3-3268-4B8A-982A-272B87CCEF48}"/>
                </a:ext>
              </a:extLst>
            </p:cNvPr>
            <p:cNvSpPr/>
            <p:nvPr/>
          </p:nvSpPr>
          <p:spPr>
            <a:xfrm>
              <a:off x="11044462" y="-97536"/>
              <a:ext cx="772253" cy="5463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CDEF9EA8-C5DB-4B21-8EF6-446FF1E9177B}"/>
                </a:ext>
              </a:extLst>
            </p:cNvPr>
            <p:cNvSpPr txBox="1">
              <a:spLocks/>
            </p:cNvSpPr>
            <p:nvPr/>
          </p:nvSpPr>
          <p:spPr>
            <a:xfrm>
              <a:off x="11117438" y="312486"/>
              <a:ext cx="621030" cy="766445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t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lv-LV" sz="3600" dirty="0">
                  <a:solidFill>
                    <a:schemeClr val="bg1"/>
                  </a:solidFill>
                  <a:latin typeface="Trebuchet MS" panose="020B0603020202020204" pitchFamily="34" charset="0"/>
                  <a:cs typeface="Calibri" panose="020F0502020204030204" pitchFamily="34" charset="0"/>
                </a:rPr>
                <a:t>17</a:t>
              </a:r>
              <a:endParaRPr lang="en-US" sz="36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0E882234-61AB-4A21-869F-A22F71C2F779}"/>
              </a:ext>
            </a:extLst>
          </p:cNvPr>
          <p:cNvSpPr/>
          <p:nvPr/>
        </p:nvSpPr>
        <p:spPr>
          <a:xfrm>
            <a:off x="667316" y="375688"/>
            <a:ext cx="610698" cy="610698"/>
          </a:xfrm>
          <a:prstGeom prst="ellipse">
            <a:avLst/>
          </a:prstGeom>
          <a:solidFill>
            <a:srgbClr val="1AB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dirty="0">
                <a:latin typeface="Trebuchet MS" panose="020B0603020202020204" pitchFamily="34" charset="0"/>
              </a:rPr>
              <a:t>III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ACCFF1-D4A0-40BF-A237-775D193795F6}"/>
              </a:ext>
            </a:extLst>
          </p:cNvPr>
          <p:cNvSpPr txBox="1"/>
          <p:nvPr/>
        </p:nvSpPr>
        <p:spPr>
          <a:xfrm>
            <a:off x="560070" y="5989121"/>
            <a:ext cx="1681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latin typeface="Trebuchet MS" panose="020B0603020202020204" pitchFamily="34" charset="0"/>
              </a:rPr>
              <a:t>Aprēķini: KPMG</a:t>
            </a:r>
            <a:endParaRPr lang="en-US" sz="1400" dirty="0">
              <a:latin typeface="Trebuchet MS" panose="020B0603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7A3702B-1483-4CAF-83C9-1C0641EF02DA}"/>
              </a:ext>
            </a:extLst>
          </p:cNvPr>
          <p:cNvGrpSpPr/>
          <p:nvPr/>
        </p:nvGrpSpPr>
        <p:grpSpPr>
          <a:xfrm>
            <a:off x="427402" y="1706559"/>
            <a:ext cx="10329163" cy="4007936"/>
            <a:chOff x="427402" y="1706559"/>
            <a:chExt cx="10329163" cy="400793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558201E-9344-492D-A486-03BC135EB28C}"/>
                </a:ext>
              </a:extLst>
            </p:cNvPr>
            <p:cNvGrpSpPr/>
            <p:nvPr/>
          </p:nvGrpSpPr>
          <p:grpSpPr>
            <a:xfrm>
              <a:off x="427402" y="1706559"/>
              <a:ext cx="10329163" cy="4007936"/>
              <a:chOff x="427402" y="1828479"/>
              <a:chExt cx="10329163" cy="4007936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9AB29EF-A32E-47CA-A29A-304E01E0BE38}"/>
                  </a:ext>
                </a:extLst>
              </p:cNvPr>
              <p:cNvGrpSpPr/>
              <p:nvPr/>
            </p:nvGrpSpPr>
            <p:grpSpPr>
              <a:xfrm>
                <a:off x="427402" y="1828479"/>
                <a:ext cx="10283443" cy="4007936"/>
                <a:chOff x="427402" y="1828479"/>
                <a:chExt cx="10283443" cy="4007936"/>
              </a:xfrm>
            </p:grpSpPr>
            <p:pic>
              <p:nvPicPr>
                <p:cNvPr id="10" name="Content Placeholder 8">
                  <a:extLst>
                    <a:ext uri="{FF2B5EF4-FFF2-40B4-BE49-F238E27FC236}">
                      <a16:creationId xmlns:a16="http://schemas.microsoft.com/office/drawing/2014/main" id="{A42EF7F0-4CE5-44E9-A079-93C4E6F937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27402" y="1934885"/>
                  <a:ext cx="10283443" cy="3901530"/>
                </a:xfrm>
                <a:prstGeom prst="rect">
                  <a:avLst/>
                </a:prstGeom>
              </p:spPr>
            </p:pic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C0BC499B-66C8-43BC-8281-0831D269FBD1}"/>
                    </a:ext>
                  </a:extLst>
                </p:cNvPr>
                <p:cNvSpPr/>
                <p:nvPr/>
              </p:nvSpPr>
              <p:spPr>
                <a:xfrm>
                  <a:off x="10022840" y="3352836"/>
                  <a:ext cx="375920" cy="3077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9CFC6FE-1727-44D5-BB14-B35153895A30}"/>
                    </a:ext>
                  </a:extLst>
                </p:cNvPr>
                <p:cNvSpPr txBox="1"/>
                <p:nvPr/>
              </p:nvSpPr>
              <p:spPr>
                <a:xfrm>
                  <a:off x="479046" y="1828479"/>
                  <a:ext cx="5458768" cy="43088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lv-LV" sz="2200" b="1" dirty="0">
                      <a:solidFill>
                        <a:srgbClr val="1F3D97"/>
                      </a:solidFill>
                      <a:cs typeface="Arial" panose="020B0604020202020204" pitchFamily="34" charset="0"/>
                    </a:rPr>
                    <a:t>Sabiedrisko mediju finansējums Latvijā 2022</a:t>
                  </a:r>
                </a:p>
              </p:txBody>
            </p:sp>
          </p:grp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33941B-E7F6-42DA-87FE-0FB77DCF076F}"/>
                  </a:ext>
                </a:extLst>
              </p:cNvPr>
              <p:cNvSpPr txBox="1"/>
              <p:nvPr/>
            </p:nvSpPr>
            <p:spPr>
              <a:xfrm>
                <a:off x="9946337" y="3352836"/>
                <a:ext cx="8102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1400" dirty="0">
                    <a:solidFill>
                      <a:srgbClr val="00338D"/>
                    </a:solidFill>
                  </a:rPr>
                  <a:t>SM</a:t>
                </a:r>
                <a:endParaRPr lang="en-US" sz="1400" dirty="0">
                  <a:solidFill>
                    <a:srgbClr val="00338D"/>
                  </a:solidFill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02C14EB-3D33-413D-AE44-3AE173A850DB}"/>
                </a:ext>
              </a:extLst>
            </p:cNvPr>
            <p:cNvSpPr txBox="1"/>
            <p:nvPr/>
          </p:nvSpPr>
          <p:spPr>
            <a:xfrm>
              <a:off x="1978965" y="2043946"/>
              <a:ext cx="350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dirty="0">
                  <a:solidFill>
                    <a:srgbClr val="1F3D97"/>
                  </a:solidFill>
                  <a:cs typeface="Arial" panose="020B0604020202020204" pitchFamily="34" charset="0"/>
                </a:rPr>
                <a:t>,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98F561-C82D-4684-B32D-D659969CCAA6}"/>
                </a:ext>
              </a:extLst>
            </p:cNvPr>
            <p:cNvSpPr txBox="1"/>
            <p:nvPr/>
          </p:nvSpPr>
          <p:spPr>
            <a:xfrm>
              <a:off x="710956" y="3211717"/>
              <a:ext cx="3508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600" dirty="0">
                  <a:solidFill>
                    <a:srgbClr val="1F3D97"/>
                  </a:solidFill>
                  <a:cs typeface="Arial" panose="020B0604020202020204" pitchFamily="34" charset="0"/>
                </a:rPr>
                <a:t>,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738499-62A9-480C-95B8-F0CD1627F534}"/>
                </a:ext>
              </a:extLst>
            </p:cNvPr>
            <p:cNvSpPr txBox="1"/>
            <p:nvPr/>
          </p:nvSpPr>
          <p:spPr>
            <a:xfrm>
              <a:off x="3291510" y="2466856"/>
              <a:ext cx="350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dirty="0">
                  <a:solidFill>
                    <a:srgbClr val="1F3D97"/>
                  </a:solidFill>
                  <a:cs typeface="Arial" panose="020B0604020202020204" pitchFamily="34" charset="0"/>
                </a:rPr>
                <a:t>,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2771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5BF001-0863-4AB8-A51A-BADF1C2AD008}"/>
              </a:ext>
            </a:extLst>
          </p:cNvPr>
          <p:cNvSpPr/>
          <p:nvPr/>
        </p:nvSpPr>
        <p:spPr>
          <a:xfrm>
            <a:off x="0" y="235267"/>
            <a:ext cx="12192000" cy="891540"/>
          </a:xfrm>
          <a:prstGeom prst="rect">
            <a:avLst/>
          </a:prstGeom>
          <a:solidFill>
            <a:srgbClr val="1F3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7068D-8217-46A4-8557-31D89751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399415"/>
            <a:ext cx="10515600" cy="766445"/>
          </a:xfrm>
        </p:spPr>
        <p:txBody>
          <a:bodyPr anchor="t">
            <a:normAutofit/>
          </a:bodyPr>
          <a:lstStyle/>
          <a:p>
            <a:r>
              <a:rPr lang="lv-LV" sz="36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SEPLP ATBALSTĪTAIS MODELIS </a:t>
            </a:r>
            <a:r>
              <a:rPr lang="lv-LV" sz="3600" dirty="0">
                <a:solidFill>
                  <a:schemeClr val="bg1"/>
                </a:solidFill>
              </a:rPr>
              <a:t>–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749044-E65B-4A74-8204-8C2A9EF1B785}"/>
              </a:ext>
            </a:extLst>
          </p:cNvPr>
          <p:cNvGrpSpPr/>
          <p:nvPr/>
        </p:nvGrpSpPr>
        <p:grpSpPr>
          <a:xfrm>
            <a:off x="10843513" y="0"/>
            <a:ext cx="1349562" cy="6803136"/>
            <a:chOff x="10749729" y="-97536"/>
            <a:chExt cx="1349562" cy="6803136"/>
          </a:xfrm>
          <a:solidFill>
            <a:srgbClr val="1ABBF1"/>
          </a:solidFill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775130-18D1-44A0-ABE2-0884EF3A19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8"/>
            <a:stretch/>
          </p:blipFill>
          <p:spPr>
            <a:xfrm>
              <a:off x="10749729" y="5366004"/>
              <a:ext cx="1349562" cy="1339596"/>
            </a:xfrm>
            <a:prstGeom prst="rect">
              <a:avLst/>
            </a:prstGeom>
            <a:grpFill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240BD3-3268-4B8A-982A-272B87CCEF48}"/>
                </a:ext>
              </a:extLst>
            </p:cNvPr>
            <p:cNvSpPr/>
            <p:nvPr/>
          </p:nvSpPr>
          <p:spPr>
            <a:xfrm>
              <a:off x="11044462" y="-97536"/>
              <a:ext cx="772253" cy="5463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CDEF9EA8-C5DB-4B21-8EF6-446FF1E9177B}"/>
                </a:ext>
              </a:extLst>
            </p:cNvPr>
            <p:cNvSpPr txBox="1">
              <a:spLocks/>
            </p:cNvSpPr>
            <p:nvPr/>
          </p:nvSpPr>
          <p:spPr>
            <a:xfrm>
              <a:off x="11117438" y="312486"/>
              <a:ext cx="621030" cy="766445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t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lv-LV" sz="3600" dirty="0">
                  <a:solidFill>
                    <a:schemeClr val="bg1"/>
                  </a:solidFill>
                  <a:latin typeface="Trebuchet MS" panose="020B0603020202020204" pitchFamily="34" charset="0"/>
                  <a:cs typeface="Calibri" panose="020F0502020204030204" pitchFamily="34" charset="0"/>
                </a:rPr>
                <a:t>18</a:t>
              </a:r>
              <a:endParaRPr lang="en-US" sz="36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B83212D-8F21-40CC-8480-7C266A2C852F}"/>
              </a:ext>
            </a:extLst>
          </p:cNvPr>
          <p:cNvSpPr/>
          <p:nvPr/>
        </p:nvSpPr>
        <p:spPr>
          <a:xfrm>
            <a:off x="7029159" y="375688"/>
            <a:ext cx="610698" cy="610698"/>
          </a:xfrm>
          <a:prstGeom prst="ellipse">
            <a:avLst/>
          </a:prstGeom>
          <a:solidFill>
            <a:srgbClr val="1AB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dirty="0">
                <a:latin typeface="Trebuchet MS" panose="020B0603020202020204" pitchFamily="34" charset="0"/>
              </a:rPr>
              <a:t>II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702E47-2EAB-4056-AB4D-DC8C5DB4E5B5}"/>
              </a:ext>
            </a:extLst>
          </p:cNvPr>
          <p:cNvSpPr/>
          <p:nvPr/>
        </p:nvSpPr>
        <p:spPr>
          <a:xfrm>
            <a:off x="560143" y="1462258"/>
            <a:ext cx="9999419" cy="615461"/>
          </a:xfrm>
          <a:prstGeom prst="rect">
            <a:avLst/>
          </a:prstGeom>
          <a:solidFill>
            <a:srgbClr val="1AB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300" dirty="0">
                <a:latin typeface="Trebuchet MS" panose="020B0603020202020204" pitchFamily="34" charset="0"/>
                <a:cs typeface="Times New Roman" panose="02020603050405020304" pitchFamily="18" charset="0"/>
              </a:rPr>
              <a:t>Daļa no IIN un akcīzes nodokļu ieņēmumiem</a:t>
            </a:r>
          </a:p>
        </p:txBody>
      </p:sp>
      <p:sp>
        <p:nvSpPr>
          <p:cNvPr id="15" name="Content Placeholder 18">
            <a:extLst>
              <a:ext uri="{FF2B5EF4-FFF2-40B4-BE49-F238E27FC236}">
                <a16:creationId xmlns:a16="http://schemas.microsoft.com/office/drawing/2014/main" id="{4E7A863B-0AB9-470E-91F0-1EBCD8CCE847}"/>
              </a:ext>
            </a:extLst>
          </p:cNvPr>
          <p:cNvSpPr txBox="1">
            <a:spLocks/>
          </p:cNvSpPr>
          <p:nvPr/>
        </p:nvSpPr>
        <p:spPr>
          <a:xfrm>
            <a:off x="560069" y="2374117"/>
            <a:ext cx="4387851" cy="39540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lv-LV" sz="1900" dirty="0">
                <a:latin typeface="Trebuchet MS" panose="020B0603020202020204" pitchFamily="34" charset="0"/>
                <a:cs typeface="Times New Roman" panose="02020603050405020304" pitchFamily="18" charset="0"/>
              </a:rPr>
              <a:t>Visaugstākā neatkarības pakāpe</a:t>
            </a:r>
          </a:p>
          <a:p>
            <a:pPr>
              <a:spcAft>
                <a:spcPts val="800"/>
              </a:spcAft>
            </a:pPr>
            <a:r>
              <a:rPr lang="lv-LV" sz="1900" dirty="0">
                <a:latin typeface="Trebuchet MS" panose="020B0603020202020204" pitchFamily="34" charset="0"/>
                <a:cs typeface="Times New Roman" panose="02020603050405020304" pitchFamily="18" charset="0"/>
              </a:rPr>
              <a:t>Solidaritāte ar valsts ekonomikas attīstību</a:t>
            </a:r>
          </a:p>
          <a:p>
            <a:pPr>
              <a:spcAft>
                <a:spcPts val="800"/>
              </a:spcAft>
            </a:pPr>
            <a:r>
              <a:rPr lang="lv-LV" sz="1900" dirty="0">
                <a:latin typeface="Trebuchet MS" panose="020B0603020202020204" pitchFamily="34" charset="0"/>
                <a:cs typeface="Times New Roman" panose="02020603050405020304" pitchFamily="18" charset="0"/>
              </a:rPr>
              <a:t>Nodrošina mediju ilgtermiņa attīstību</a:t>
            </a:r>
          </a:p>
          <a:p>
            <a:pPr>
              <a:spcAft>
                <a:spcPts val="800"/>
              </a:spcAft>
            </a:pPr>
            <a:r>
              <a:rPr lang="lv-LV" sz="1900" dirty="0">
                <a:latin typeface="Trebuchet MS" panose="020B0603020202020204" pitchFamily="34" charset="0"/>
                <a:cs typeface="Times New Roman" panose="02020603050405020304" pitchFamily="18" charset="0"/>
              </a:rPr>
              <a:t>Veicina mediju atbildību sabiedrības priekšā un sabiedrības piederības izjūtu medijiem</a:t>
            </a:r>
          </a:p>
          <a:p>
            <a:pPr>
              <a:spcAft>
                <a:spcPts val="800"/>
              </a:spcAft>
            </a:pPr>
            <a:r>
              <a:rPr lang="lv-LV" sz="1900" dirty="0">
                <a:latin typeface="Trebuchet MS" panose="020B0603020202020204" pitchFamily="34" charset="0"/>
                <a:cs typeface="Times New Roman" panose="02020603050405020304" pitchFamily="18" charset="0"/>
              </a:rPr>
              <a:t>Citās nozarēs (VKKF) un valstīs (Lietuva) pārbaudīts modelis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4235FB9-81D2-4A33-9D23-275BC2049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750488"/>
              </p:ext>
            </p:extLst>
          </p:nvPr>
        </p:nvGraphicFramePr>
        <p:xfrm>
          <a:off x="5039360" y="2397759"/>
          <a:ext cx="5514811" cy="3930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3680">
                  <a:extLst>
                    <a:ext uri="{9D8B030D-6E8A-4147-A177-3AD203B41FA5}">
                      <a16:colId xmlns:a16="http://schemas.microsoft.com/office/drawing/2014/main" val="215157028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475715798"/>
                    </a:ext>
                  </a:extLst>
                </a:gridCol>
                <a:gridCol w="833120">
                  <a:extLst>
                    <a:ext uri="{9D8B030D-6E8A-4147-A177-3AD203B41FA5}">
                      <a16:colId xmlns:a16="http://schemas.microsoft.com/office/drawing/2014/main" val="3254410705"/>
                    </a:ext>
                  </a:extLst>
                </a:gridCol>
                <a:gridCol w="1148080">
                  <a:extLst>
                    <a:ext uri="{9D8B030D-6E8A-4147-A177-3AD203B41FA5}">
                      <a16:colId xmlns:a16="http://schemas.microsoft.com/office/drawing/2014/main" val="3527246826"/>
                    </a:ext>
                  </a:extLst>
                </a:gridCol>
                <a:gridCol w="963131">
                  <a:extLst>
                    <a:ext uri="{9D8B030D-6E8A-4147-A177-3AD203B41FA5}">
                      <a16:colId xmlns:a16="http://schemas.microsoft.com/office/drawing/2014/main" val="1965961280"/>
                    </a:ext>
                  </a:extLst>
                </a:gridCol>
              </a:tblGrid>
              <a:tr h="105380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rgbClr val="1F3D97"/>
                          </a:solidFill>
                          <a:effectLst/>
                          <a:latin typeface="Trebuchet MS" panose="020B0603020202020204" pitchFamily="34" charset="0"/>
                        </a:rPr>
                        <a:t>Kritērijs</a:t>
                      </a:r>
                      <a:endParaRPr lang="lv-LV" sz="1200" dirty="0">
                        <a:solidFill>
                          <a:srgbClr val="1F3D97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Esošais finansēšanas modelis</a:t>
                      </a:r>
                      <a:endParaRPr lang="lv-LV" sz="12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D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Fiksēta daļa no valsts budžeta</a:t>
                      </a:r>
                      <a:endParaRPr lang="lv-LV" sz="12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D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Sasaiste ar noteiktu nodokļu ieņēmumiem</a:t>
                      </a:r>
                      <a:endParaRPr lang="lv-LV" sz="12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D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Sabiedrisko mediju nodoklis</a:t>
                      </a:r>
                      <a:endParaRPr lang="lv-LV" sz="12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225148"/>
                  </a:ext>
                </a:extLst>
              </a:tr>
              <a:tr h="7033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lv-LV" sz="1200" b="1" kern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Neatkarīgs no politiskās un cita veida ietekmes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BBF1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lv-LV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SzPts val="2600"/>
                        <a:buFont typeface="Wingdings" panose="05000000000000000000" pitchFamily="2" charset="2"/>
                        <a:buChar char=""/>
                      </a:pPr>
                      <a:endParaRPr lang="lv-LV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SzPts val="2600"/>
                        <a:buFont typeface="Wingdings" panose="05000000000000000000" pitchFamily="2" charset="2"/>
                        <a:buChar char=""/>
                      </a:pPr>
                      <a:endParaRPr lang="lv-LV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SzPts val="2600"/>
                        <a:buFont typeface="Wingdings" panose="05000000000000000000" pitchFamily="2" charset="2"/>
                        <a:buChar char=""/>
                      </a:pPr>
                      <a:endParaRPr lang="lv-LV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4864515"/>
                  </a:ext>
                </a:extLst>
              </a:tr>
              <a:tr h="4621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lv-LV" sz="1200" b="1" kern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Godīgs, caurspīdīgs un atbildīgs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BB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lv-LV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SzPts val="2600"/>
                        <a:buFont typeface="Wingdings" panose="05000000000000000000" pitchFamily="2" charset="2"/>
                        <a:buChar char=""/>
                      </a:pPr>
                      <a:endParaRPr lang="lv-LV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SzPts val="2600"/>
                        <a:buFont typeface="Wingdings" panose="05000000000000000000" pitchFamily="2" charset="2"/>
                        <a:buChar char=""/>
                      </a:pPr>
                      <a:endParaRPr lang="lv-LV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lv-LV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2784509"/>
                  </a:ext>
                </a:extLst>
              </a:tr>
              <a:tr h="4621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lv-LV" sz="1200" b="1" kern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Augstas kvalitātes, daudzveidīgs saturs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BB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lv-LV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SzPts val="2600"/>
                        <a:buFont typeface="Wingdings" panose="05000000000000000000" pitchFamily="2" charset="2"/>
                        <a:buChar char=""/>
                      </a:pPr>
                      <a:endParaRPr lang="lv-LV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SzPts val="2600"/>
                        <a:buFont typeface="Wingdings" panose="05000000000000000000" pitchFamily="2" charset="2"/>
                        <a:buChar char=""/>
                      </a:pPr>
                      <a:endParaRPr lang="lv-LV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SzPts val="2600"/>
                        <a:buFont typeface="Wingdings" panose="05000000000000000000" pitchFamily="2" charset="2"/>
                        <a:buChar char=""/>
                      </a:pPr>
                      <a:endParaRPr lang="lv-LV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4404639"/>
                  </a:ext>
                </a:extLst>
              </a:tr>
              <a:tr h="10976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lv-LV" sz="1200" b="1" kern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Ilgtermiņa attīstības vīzija un iesaiste radošo industriju izaugsmē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BB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lv-LV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SzPts val="2600"/>
                        <a:buFont typeface="Wingdings" panose="05000000000000000000" pitchFamily="2" charset="2"/>
                        <a:buChar char=""/>
                      </a:pPr>
                      <a:endParaRPr lang="lv-LV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SzPts val="2600"/>
                        <a:buFont typeface="Wingdings" panose="05000000000000000000" pitchFamily="2" charset="2"/>
                        <a:buChar char=""/>
                      </a:pPr>
                      <a:endParaRPr lang="lv-LV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SzPts val="2600"/>
                        <a:buFont typeface="Wingdings" panose="05000000000000000000" pitchFamily="2" charset="2"/>
                        <a:buChar char=""/>
                      </a:pPr>
                      <a:endParaRPr lang="lv-LV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76802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1648020-6633-496A-9FF2-BE9AC3A9657E}"/>
              </a:ext>
            </a:extLst>
          </p:cNvPr>
          <p:cNvSpPr txBox="1"/>
          <p:nvPr/>
        </p:nvSpPr>
        <p:spPr>
          <a:xfrm>
            <a:off x="560070" y="6100881"/>
            <a:ext cx="42862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300" dirty="0">
                <a:latin typeface="Trebuchet MS" panose="020B0603020202020204" pitchFamily="34" charset="0"/>
              </a:rPr>
              <a:t>Attēls: </a:t>
            </a:r>
            <a:r>
              <a:rPr lang="lv-LV" altLang="zh-CN" sz="1300" dirty="0">
                <a:latin typeface="Trebuchet MS" panose="020B0603020202020204" pitchFamily="34" charset="0"/>
              </a:rPr>
              <a:t>SEPL finansējuma modeļu izvērtējuma rezultāti</a:t>
            </a:r>
            <a:endParaRPr lang="en-US" sz="1300" dirty="0">
              <a:latin typeface="Trebuchet MS" panose="020B0603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2150A8C-C86A-4247-95BD-233B565AE738}"/>
              </a:ext>
            </a:extLst>
          </p:cNvPr>
          <p:cNvGrpSpPr/>
          <p:nvPr/>
        </p:nvGrpSpPr>
        <p:grpSpPr>
          <a:xfrm>
            <a:off x="7735352" y="3464061"/>
            <a:ext cx="2655759" cy="2636820"/>
            <a:chOff x="7735352" y="3464061"/>
            <a:chExt cx="2655759" cy="2636820"/>
          </a:xfrm>
        </p:grpSpPr>
        <p:pic>
          <p:nvPicPr>
            <p:cNvPr id="1026" name="Picture 2" descr="Tick Icon - Download in Line Style">
              <a:extLst>
                <a:ext uri="{FF2B5EF4-FFF2-40B4-BE49-F238E27FC236}">
                  <a16:creationId xmlns:a16="http://schemas.microsoft.com/office/drawing/2014/main" id="{D4CF38AE-72B9-4E4D-BB32-A3D5DA4DA9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352" y="3489960"/>
              <a:ext cx="615462" cy="615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Tick Icon - Download in Line Style">
              <a:extLst>
                <a:ext uri="{FF2B5EF4-FFF2-40B4-BE49-F238E27FC236}">
                  <a16:creationId xmlns:a16="http://schemas.microsoft.com/office/drawing/2014/main" id="{4D736FF9-43EC-4768-B756-99AF25EDC0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352" y="4084028"/>
              <a:ext cx="615462" cy="615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Tick Icon - Download in Line Style">
              <a:extLst>
                <a:ext uri="{FF2B5EF4-FFF2-40B4-BE49-F238E27FC236}">
                  <a16:creationId xmlns:a16="http://schemas.microsoft.com/office/drawing/2014/main" id="{BDC14E22-DA70-4A6E-8A1D-6BB792105B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352" y="4612006"/>
              <a:ext cx="615462" cy="615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Tick Icon - Download in Line Style">
              <a:extLst>
                <a:ext uri="{FF2B5EF4-FFF2-40B4-BE49-F238E27FC236}">
                  <a16:creationId xmlns:a16="http://schemas.microsoft.com/office/drawing/2014/main" id="{295F9987-83FD-41BE-B1F9-2F5E0EAD88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352" y="5485419"/>
              <a:ext cx="615462" cy="615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Tick Icon - Download in Line Style">
              <a:extLst>
                <a:ext uri="{FF2B5EF4-FFF2-40B4-BE49-F238E27FC236}">
                  <a16:creationId xmlns:a16="http://schemas.microsoft.com/office/drawing/2014/main" id="{D6F6C313-5995-4E88-B2E7-F7B95B5A27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7870" y="5485127"/>
              <a:ext cx="615462" cy="615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Tick Icon - Download in Line Style">
              <a:extLst>
                <a:ext uri="{FF2B5EF4-FFF2-40B4-BE49-F238E27FC236}">
                  <a16:creationId xmlns:a16="http://schemas.microsoft.com/office/drawing/2014/main" id="{B23ED474-CD47-4E1F-8867-0BF00197F7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5649" y="5481003"/>
              <a:ext cx="615462" cy="615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Tick Icon - Download in Line Style">
              <a:extLst>
                <a:ext uri="{FF2B5EF4-FFF2-40B4-BE49-F238E27FC236}">
                  <a16:creationId xmlns:a16="http://schemas.microsoft.com/office/drawing/2014/main" id="{EB6915BD-6E6E-4DC3-9AC2-133614E9FB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7870" y="4614786"/>
              <a:ext cx="615462" cy="615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Tick Icon - Download in Line Style">
              <a:extLst>
                <a:ext uri="{FF2B5EF4-FFF2-40B4-BE49-F238E27FC236}">
                  <a16:creationId xmlns:a16="http://schemas.microsoft.com/office/drawing/2014/main" id="{D06EBB62-B5BD-4D09-B853-1B884EDACC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7870" y="4079523"/>
              <a:ext cx="615462" cy="615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Tick Icon - Download in Line Style">
              <a:extLst>
                <a:ext uri="{FF2B5EF4-FFF2-40B4-BE49-F238E27FC236}">
                  <a16:creationId xmlns:a16="http://schemas.microsoft.com/office/drawing/2014/main" id="{9D60E17A-61A2-47DA-A4EF-C5AAC84877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7870" y="3464061"/>
              <a:ext cx="615462" cy="615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Tick Icon - Download in Line Style">
              <a:extLst>
                <a:ext uri="{FF2B5EF4-FFF2-40B4-BE49-F238E27FC236}">
                  <a16:creationId xmlns:a16="http://schemas.microsoft.com/office/drawing/2014/main" id="{61BED9DA-A38E-484D-A102-40964B2F84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5649" y="3489960"/>
              <a:ext cx="615462" cy="615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Tick Icon - Download in Line Style">
              <a:extLst>
                <a:ext uri="{FF2B5EF4-FFF2-40B4-BE49-F238E27FC236}">
                  <a16:creationId xmlns:a16="http://schemas.microsoft.com/office/drawing/2014/main" id="{3562613D-E6FA-4F56-8C91-B87A68B26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5649" y="4622801"/>
              <a:ext cx="615462" cy="615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441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5BF001-0863-4AB8-A51A-BADF1C2AD008}"/>
              </a:ext>
            </a:extLst>
          </p:cNvPr>
          <p:cNvSpPr/>
          <p:nvPr/>
        </p:nvSpPr>
        <p:spPr>
          <a:xfrm>
            <a:off x="0" y="259081"/>
            <a:ext cx="12192000" cy="891540"/>
          </a:xfrm>
          <a:prstGeom prst="rect">
            <a:avLst/>
          </a:prstGeom>
          <a:solidFill>
            <a:srgbClr val="1F3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7068D-8217-46A4-8557-31D89751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399415"/>
            <a:ext cx="10515600" cy="766445"/>
          </a:xfrm>
        </p:spPr>
        <p:txBody>
          <a:bodyPr anchor="t">
            <a:normAutofit/>
          </a:bodyPr>
          <a:lstStyle/>
          <a:p>
            <a:r>
              <a:rPr lang="lv-LV" sz="36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UZDEVUMS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749044-E65B-4A74-8204-8C2A9EF1B785}"/>
              </a:ext>
            </a:extLst>
          </p:cNvPr>
          <p:cNvGrpSpPr/>
          <p:nvPr/>
        </p:nvGrpSpPr>
        <p:grpSpPr>
          <a:xfrm>
            <a:off x="10843513" y="0"/>
            <a:ext cx="1349562" cy="6803136"/>
            <a:chOff x="10749729" y="-97536"/>
            <a:chExt cx="1349562" cy="6803136"/>
          </a:xfrm>
          <a:solidFill>
            <a:srgbClr val="1ABBF1"/>
          </a:solidFill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775130-18D1-44A0-ABE2-0884EF3A19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8"/>
            <a:stretch/>
          </p:blipFill>
          <p:spPr>
            <a:xfrm>
              <a:off x="10749729" y="5366004"/>
              <a:ext cx="1349562" cy="1339596"/>
            </a:xfrm>
            <a:prstGeom prst="rect">
              <a:avLst/>
            </a:prstGeom>
            <a:grpFill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240BD3-3268-4B8A-982A-272B87CCEF48}"/>
                </a:ext>
              </a:extLst>
            </p:cNvPr>
            <p:cNvSpPr/>
            <p:nvPr/>
          </p:nvSpPr>
          <p:spPr>
            <a:xfrm>
              <a:off x="11044462" y="-97536"/>
              <a:ext cx="772253" cy="5463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CDEF9EA8-C5DB-4B21-8EF6-446FF1E9177B}"/>
                </a:ext>
              </a:extLst>
            </p:cNvPr>
            <p:cNvSpPr txBox="1">
              <a:spLocks/>
            </p:cNvSpPr>
            <p:nvPr/>
          </p:nvSpPr>
          <p:spPr>
            <a:xfrm>
              <a:off x="11117438" y="312486"/>
              <a:ext cx="621030" cy="766445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lv-LV" sz="3600" dirty="0">
                  <a:solidFill>
                    <a:schemeClr val="bg1"/>
                  </a:solidFill>
                  <a:latin typeface="Trebuchet MS" panose="020B0603020202020204" pitchFamily="34" charset="0"/>
                  <a:cs typeface="Calibri" panose="020F0502020204030204" pitchFamily="34" charset="0"/>
                </a:rPr>
                <a:t>1</a:t>
              </a:r>
              <a:endParaRPr lang="en-US" sz="36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Content Placeholder 18">
            <a:extLst>
              <a:ext uri="{FF2B5EF4-FFF2-40B4-BE49-F238E27FC236}">
                <a16:creationId xmlns:a16="http://schemas.microsoft.com/office/drawing/2014/main" id="{BCCE719F-FDEC-4DD4-9E44-F074786CA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" y="1594338"/>
            <a:ext cx="10000867" cy="4582625"/>
          </a:xfrm>
        </p:spPr>
        <p:txBody>
          <a:bodyPr anchor="ctr">
            <a:no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lv-LV" sz="2400" dirty="0">
                <a:latin typeface="Trebuchet MS" panose="020B0603020202020204" pitchFamily="34" charset="0"/>
                <a:cs typeface="Calibri" panose="020F0502020204030204" pitchFamily="34" charset="0"/>
              </a:rPr>
              <a:t>Nodrošināt sabiedriskajiem medijiem neatkarīgu, atbilstošu un prognozējamu finansējumu un piecu gadu laikā sasniegt Eiropas vidējam finansējuma līmenim līdzvērtīgu apjomu, kā izriet no likuma</a:t>
            </a:r>
          </a:p>
          <a:p>
            <a:pPr marL="0" indent="0">
              <a:spcAft>
                <a:spcPts val="800"/>
              </a:spcAft>
              <a:buNone/>
            </a:pPr>
            <a:endParaRPr lang="lv-LV" sz="2400" b="1" dirty="0"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48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5BF001-0863-4AB8-A51A-BADF1C2AD008}"/>
              </a:ext>
            </a:extLst>
          </p:cNvPr>
          <p:cNvSpPr/>
          <p:nvPr/>
        </p:nvSpPr>
        <p:spPr>
          <a:xfrm>
            <a:off x="0" y="259081"/>
            <a:ext cx="12192000" cy="891540"/>
          </a:xfrm>
          <a:prstGeom prst="rect">
            <a:avLst/>
          </a:prstGeom>
          <a:solidFill>
            <a:srgbClr val="1F3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7068D-8217-46A4-8557-31D89751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399415"/>
            <a:ext cx="10515600" cy="766445"/>
          </a:xfrm>
        </p:spPr>
        <p:txBody>
          <a:bodyPr anchor="t">
            <a:normAutofit/>
          </a:bodyPr>
          <a:lstStyle/>
          <a:p>
            <a:r>
              <a:rPr lang="lv-LV" sz="36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PĀRMAIŅU GAITA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749044-E65B-4A74-8204-8C2A9EF1B785}"/>
              </a:ext>
            </a:extLst>
          </p:cNvPr>
          <p:cNvGrpSpPr/>
          <p:nvPr/>
        </p:nvGrpSpPr>
        <p:grpSpPr>
          <a:xfrm>
            <a:off x="10843513" y="0"/>
            <a:ext cx="1349562" cy="6803136"/>
            <a:chOff x="10749729" y="-97536"/>
            <a:chExt cx="1349562" cy="6803136"/>
          </a:xfrm>
          <a:solidFill>
            <a:srgbClr val="1ABBF1"/>
          </a:solidFill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775130-18D1-44A0-ABE2-0884EF3A19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8"/>
            <a:stretch/>
          </p:blipFill>
          <p:spPr>
            <a:xfrm>
              <a:off x="10749729" y="5366004"/>
              <a:ext cx="1349562" cy="1339596"/>
            </a:xfrm>
            <a:prstGeom prst="rect">
              <a:avLst/>
            </a:prstGeom>
            <a:grpFill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240BD3-3268-4B8A-982A-272B87CCEF48}"/>
                </a:ext>
              </a:extLst>
            </p:cNvPr>
            <p:cNvSpPr/>
            <p:nvPr/>
          </p:nvSpPr>
          <p:spPr>
            <a:xfrm>
              <a:off x="11044462" y="-97536"/>
              <a:ext cx="772253" cy="5463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CDEF9EA8-C5DB-4B21-8EF6-446FF1E9177B}"/>
                </a:ext>
              </a:extLst>
            </p:cNvPr>
            <p:cNvSpPr txBox="1">
              <a:spLocks/>
            </p:cNvSpPr>
            <p:nvPr/>
          </p:nvSpPr>
          <p:spPr>
            <a:xfrm>
              <a:off x="11117438" y="312486"/>
              <a:ext cx="621030" cy="766445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t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lv-LV" sz="3600" dirty="0">
                  <a:solidFill>
                    <a:schemeClr val="bg1"/>
                  </a:solidFill>
                  <a:latin typeface="Trebuchet MS" panose="020B0603020202020204" pitchFamily="34" charset="0"/>
                  <a:cs typeface="Calibri" panose="020F0502020204030204" pitchFamily="34" charset="0"/>
                </a:rPr>
                <a:t>19</a:t>
              </a:r>
              <a:endParaRPr lang="en-US" sz="36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Content Placeholder 18">
            <a:extLst>
              <a:ext uri="{FF2B5EF4-FFF2-40B4-BE49-F238E27FC236}">
                <a16:creationId xmlns:a16="http://schemas.microsoft.com/office/drawing/2014/main" id="{BCCE719F-FDEC-4DD4-9E44-F074786CA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732" y="1460502"/>
            <a:ext cx="7208045" cy="480790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lv-LV" sz="2100" dirty="0">
                <a:latin typeface="Trebuchet MS" panose="020B0603020202020204" pitchFamily="34" charset="0"/>
              </a:rPr>
              <a:t>     posms </a:t>
            </a:r>
          </a:p>
          <a:p>
            <a:pPr marL="0" indent="0">
              <a:buNone/>
            </a:pPr>
            <a:r>
              <a:rPr lang="lv-LV" sz="2100" b="1" dirty="0">
                <a:solidFill>
                  <a:srgbClr val="9D2035"/>
                </a:solidFill>
                <a:latin typeface="Trebuchet MS" panose="020B0603020202020204" pitchFamily="34" charset="0"/>
              </a:rPr>
              <a:t>2022.g.februāris – </a:t>
            </a:r>
          </a:p>
          <a:p>
            <a:pPr marL="0" indent="0">
              <a:buNone/>
            </a:pPr>
            <a:r>
              <a:rPr lang="lv-LV" sz="2100" b="1" dirty="0">
                <a:solidFill>
                  <a:srgbClr val="9D2035"/>
                </a:solidFill>
                <a:latin typeface="Trebuchet MS" panose="020B0603020202020204" pitchFamily="34" charset="0"/>
              </a:rPr>
              <a:t>decembris</a:t>
            </a:r>
          </a:p>
        </p:txBody>
      </p:sp>
      <p:sp>
        <p:nvSpPr>
          <p:cNvPr id="10" name="Content Placeholder 18">
            <a:extLst>
              <a:ext uri="{FF2B5EF4-FFF2-40B4-BE49-F238E27FC236}">
                <a16:creationId xmlns:a16="http://schemas.microsoft.com/office/drawing/2014/main" id="{302F89DF-D142-4192-BD9A-0DD5C721D1F6}"/>
              </a:ext>
            </a:extLst>
          </p:cNvPr>
          <p:cNvSpPr txBox="1">
            <a:spLocks/>
          </p:cNvSpPr>
          <p:nvPr/>
        </p:nvSpPr>
        <p:spPr>
          <a:xfrm>
            <a:off x="3302094" y="1594338"/>
            <a:ext cx="7490620" cy="4582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100" dirty="0">
                <a:latin typeface="Trebuchet MS" panose="020B0603020202020204" pitchFamily="34" charset="0"/>
              </a:rPr>
              <a:t>Politiskā diskusija un lēmums</a:t>
            </a:r>
          </a:p>
          <a:p>
            <a:r>
              <a:rPr lang="lv-LV" sz="2100" dirty="0">
                <a:latin typeface="Trebuchet MS" panose="020B0603020202020204" pitchFamily="34" charset="0"/>
              </a:rPr>
              <a:t>Grozījumi likumos, lai nostiprinātu jauno finansēšanas modeli</a:t>
            </a:r>
          </a:p>
          <a:p>
            <a:r>
              <a:rPr lang="lv-LV" sz="2100" dirty="0">
                <a:latin typeface="Trebuchet MS" panose="020B0603020202020204" pitchFamily="34" charset="0"/>
              </a:rPr>
              <a:t>Jaunā modeļa principu iekļaušana valsts budžeta plānošanas dokumentos</a:t>
            </a:r>
          </a:p>
          <a:p>
            <a:endParaRPr lang="lv-LV" sz="2100" dirty="0">
              <a:latin typeface="Trebuchet MS" panose="020B0603020202020204" pitchFamily="34" charset="0"/>
            </a:endParaRPr>
          </a:p>
          <a:p>
            <a:r>
              <a:rPr lang="lv-LV" sz="2100" dirty="0">
                <a:latin typeface="Trebuchet MS" panose="020B0603020202020204" pitchFamily="34" charset="0"/>
              </a:rPr>
              <a:t>Sākas pārejas periods, katru gadu pakāpeniski palielinot SM finansējumu</a:t>
            </a:r>
          </a:p>
          <a:p>
            <a:endParaRPr lang="lv-LV" sz="2100" dirty="0">
              <a:latin typeface="Trebuchet MS" panose="020B0603020202020204" pitchFamily="34" charset="0"/>
            </a:endParaRPr>
          </a:p>
          <a:p>
            <a:r>
              <a:rPr lang="lv-LV" sz="2100" dirty="0">
                <a:latin typeface="Trebuchet MS" panose="020B0603020202020204" pitchFamily="34" charset="0"/>
              </a:rPr>
              <a:t>Tiek izveidots vienotais sabiedriskais medijs </a:t>
            </a:r>
          </a:p>
          <a:p>
            <a:endParaRPr lang="lv-LV" sz="2100" dirty="0">
              <a:latin typeface="Trebuchet MS" panose="020B0603020202020204" pitchFamily="34" charset="0"/>
            </a:endParaRPr>
          </a:p>
          <a:p>
            <a:r>
              <a:rPr lang="lv-LV" sz="2100" dirty="0">
                <a:latin typeface="Trebuchet MS" panose="020B0603020202020204" pitchFamily="34" charset="0"/>
              </a:rPr>
              <a:t>Modeļa ieviešana pabeigta un SM finansējums atbilst Eiropas vidējam līmenim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365E9D-A6EE-453E-A0A9-D65B5FF7FEDE}"/>
              </a:ext>
            </a:extLst>
          </p:cNvPr>
          <p:cNvSpPr txBox="1"/>
          <p:nvPr/>
        </p:nvSpPr>
        <p:spPr>
          <a:xfrm>
            <a:off x="546320" y="3654634"/>
            <a:ext cx="24407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v-LV" sz="2100" dirty="0">
                <a:latin typeface="Trebuchet MS" panose="020B0603020202020204" pitchFamily="34" charset="0"/>
              </a:rPr>
              <a:t>     posms </a:t>
            </a:r>
          </a:p>
          <a:p>
            <a:pPr marL="0" indent="0">
              <a:buNone/>
            </a:pPr>
            <a:r>
              <a:rPr lang="lv-LV" sz="2100" b="1" dirty="0">
                <a:solidFill>
                  <a:srgbClr val="9D2035"/>
                </a:solidFill>
                <a:latin typeface="Trebuchet MS" panose="020B0603020202020204" pitchFamily="34" charset="0"/>
              </a:rPr>
              <a:t>2023.g.janvāris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DAE7E0-DEEF-4D71-986A-8CBB75C66E0A}"/>
              </a:ext>
            </a:extLst>
          </p:cNvPr>
          <p:cNvSpPr txBox="1"/>
          <p:nvPr/>
        </p:nvSpPr>
        <p:spPr>
          <a:xfrm>
            <a:off x="548640" y="4785736"/>
            <a:ext cx="26739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v-LV" sz="2100" dirty="0">
                <a:latin typeface="Trebuchet MS" panose="020B0603020202020204" pitchFamily="34" charset="0"/>
              </a:rPr>
              <a:t>     posms </a:t>
            </a:r>
          </a:p>
          <a:p>
            <a:pPr marL="0" indent="0">
              <a:buNone/>
            </a:pPr>
            <a:r>
              <a:rPr lang="lv-LV" sz="2100" b="1" dirty="0">
                <a:solidFill>
                  <a:srgbClr val="9D2035"/>
                </a:solidFill>
                <a:latin typeface="Trebuchet MS" panose="020B0603020202020204" pitchFamily="34" charset="0"/>
              </a:rPr>
              <a:t>2024.g.janvāris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793C4A-7765-43D8-BCCB-63488FD679EB}"/>
              </a:ext>
            </a:extLst>
          </p:cNvPr>
          <p:cNvSpPr txBox="1"/>
          <p:nvPr/>
        </p:nvSpPr>
        <p:spPr>
          <a:xfrm>
            <a:off x="548640" y="5616339"/>
            <a:ext cx="22656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v-LV" sz="2100" dirty="0">
                <a:latin typeface="Trebuchet MS" panose="020B0603020202020204" pitchFamily="34" charset="0"/>
              </a:rPr>
              <a:t>     posms</a:t>
            </a:r>
          </a:p>
          <a:p>
            <a:pPr marL="0" indent="0">
              <a:buNone/>
            </a:pPr>
            <a:r>
              <a:rPr lang="lv-LV" sz="2100" b="1" dirty="0">
                <a:solidFill>
                  <a:srgbClr val="9D2035"/>
                </a:solidFill>
                <a:latin typeface="Trebuchet MS" panose="020B0603020202020204" pitchFamily="34" charset="0"/>
              </a:rPr>
              <a:t>2027.g.janvāris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9A9FB02-D26E-4505-BCF8-99E5EC008820}"/>
              </a:ext>
            </a:extLst>
          </p:cNvPr>
          <p:cNvSpPr/>
          <p:nvPr/>
        </p:nvSpPr>
        <p:spPr>
          <a:xfrm>
            <a:off x="617440" y="1485901"/>
            <a:ext cx="378240" cy="37824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 dirty="0">
                <a:latin typeface="Trebuchet MS" panose="020B0603020202020204" pitchFamily="34" charset="0"/>
              </a:rPr>
              <a:t>I</a:t>
            </a:r>
            <a:endParaRPr lang="en-US" sz="12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8556F34-1A31-4238-8111-B1CD11F9AC5B}"/>
              </a:ext>
            </a:extLst>
          </p:cNvPr>
          <p:cNvSpPr/>
          <p:nvPr/>
        </p:nvSpPr>
        <p:spPr>
          <a:xfrm>
            <a:off x="617440" y="3680033"/>
            <a:ext cx="378240" cy="37824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b="1" dirty="0">
                <a:latin typeface="Trebuchet MS" panose="020B0603020202020204" pitchFamily="34" charset="0"/>
              </a:rPr>
              <a:t>II</a:t>
            </a:r>
            <a:endParaRPr lang="en-US" sz="1100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3463735-BDA1-403A-AC43-90C15D2019F7}"/>
              </a:ext>
            </a:extLst>
          </p:cNvPr>
          <p:cNvSpPr/>
          <p:nvPr/>
        </p:nvSpPr>
        <p:spPr>
          <a:xfrm>
            <a:off x="617440" y="4815698"/>
            <a:ext cx="378240" cy="37824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72ECF2-50B8-4017-B87E-4828F6903E24}"/>
              </a:ext>
            </a:extLst>
          </p:cNvPr>
          <p:cNvSpPr txBox="1"/>
          <p:nvPr/>
        </p:nvSpPr>
        <p:spPr>
          <a:xfrm>
            <a:off x="651840" y="4866319"/>
            <a:ext cx="469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III</a:t>
            </a:r>
            <a:endParaRPr 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D76F758-1435-41B4-95F8-7DE6098F1C07}"/>
              </a:ext>
            </a:extLst>
          </p:cNvPr>
          <p:cNvSpPr/>
          <p:nvPr/>
        </p:nvSpPr>
        <p:spPr>
          <a:xfrm>
            <a:off x="617440" y="5629921"/>
            <a:ext cx="378240" cy="37824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F0FEFA-DC42-4D3F-9CF3-250623954EDE}"/>
              </a:ext>
            </a:extLst>
          </p:cNvPr>
          <p:cNvSpPr txBox="1"/>
          <p:nvPr/>
        </p:nvSpPr>
        <p:spPr>
          <a:xfrm>
            <a:off x="651840" y="5680542"/>
            <a:ext cx="469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IV</a:t>
            </a:r>
            <a:endParaRPr lang="en-US" sz="1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3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5BF001-0863-4AB8-A51A-BADF1C2AD008}"/>
              </a:ext>
            </a:extLst>
          </p:cNvPr>
          <p:cNvSpPr/>
          <p:nvPr/>
        </p:nvSpPr>
        <p:spPr>
          <a:xfrm>
            <a:off x="0" y="259081"/>
            <a:ext cx="12192000" cy="891540"/>
          </a:xfrm>
          <a:prstGeom prst="rect">
            <a:avLst/>
          </a:prstGeom>
          <a:solidFill>
            <a:srgbClr val="1F3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7068D-8217-46A4-8557-31D89751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399415"/>
            <a:ext cx="10515600" cy="766445"/>
          </a:xfrm>
        </p:spPr>
        <p:txBody>
          <a:bodyPr anchor="t">
            <a:normAutofit/>
          </a:bodyPr>
          <a:lstStyle/>
          <a:p>
            <a:r>
              <a:rPr lang="lv-LV" sz="36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PIETIEKAMI FINANSĒTI SABIEDRISKIE MEDIJI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749044-E65B-4A74-8204-8C2A9EF1B785}"/>
              </a:ext>
            </a:extLst>
          </p:cNvPr>
          <p:cNvGrpSpPr/>
          <p:nvPr/>
        </p:nvGrpSpPr>
        <p:grpSpPr>
          <a:xfrm>
            <a:off x="10843513" y="0"/>
            <a:ext cx="1349562" cy="6803136"/>
            <a:chOff x="10749729" y="-97536"/>
            <a:chExt cx="1349562" cy="6803136"/>
          </a:xfrm>
          <a:solidFill>
            <a:srgbClr val="1ABBF1"/>
          </a:solidFill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775130-18D1-44A0-ABE2-0884EF3A19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8"/>
            <a:stretch/>
          </p:blipFill>
          <p:spPr>
            <a:xfrm>
              <a:off x="10749729" y="5366004"/>
              <a:ext cx="1349562" cy="1339596"/>
            </a:xfrm>
            <a:prstGeom prst="rect">
              <a:avLst/>
            </a:prstGeom>
            <a:grpFill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240BD3-3268-4B8A-982A-272B87CCEF48}"/>
                </a:ext>
              </a:extLst>
            </p:cNvPr>
            <p:cNvSpPr/>
            <p:nvPr/>
          </p:nvSpPr>
          <p:spPr>
            <a:xfrm>
              <a:off x="11044462" y="-97536"/>
              <a:ext cx="772253" cy="5463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CDEF9EA8-C5DB-4B21-8EF6-446FF1E9177B}"/>
                </a:ext>
              </a:extLst>
            </p:cNvPr>
            <p:cNvSpPr txBox="1">
              <a:spLocks/>
            </p:cNvSpPr>
            <p:nvPr/>
          </p:nvSpPr>
          <p:spPr>
            <a:xfrm>
              <a:off x="11117438" y="312486"/>
              <a:ext cx="621030" cy="766445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lv-LV" sz="3600" dirty="0">
                  <a:solidFill>
                    <a:schemeClr val="bg1"/>
                  </a:solidFill>
                  <a:latin typeface="Trebuchet MS" panose="020B0603020202020204" pitchFamily="34" charset="0"/>
                  <a:cs typeface="Calibri" panose="020F0502020204030204" pitchFamily="34" charset="0"/>
                </a:rPr>
                <a:t>2</a:t>
              </a:r>
              <a:endParaRPr lang="en-US" sz="36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Content Placeholder 18">
            <a:extLst>
              <a:ext uri="{FF2B5EF4-FFF2-40B4-BE49-F238E27FC236}">
                <a16:creationId xmlns:a16="http://schemas.microsoft.com/office/drawing/2014/main" id="{BCCE719F-FDEC-4DD4-9E44-F074786CA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" y="1594338"/>
            <a:ext cx="10000867" cy="4582625"/>
          </a:xfrm>
        </p:spPr>
        <p:txBody>
          <a:bodyPr anchor="ctr">
            <a:noAutofit/>
          </a:bodyPr>
          <a:lstStyle/>
          <a:p>
            <a:pPr lvl="0">
              <a:spcAft>
                <a:spcPts val="800"/>
              </a:spcAft>
            </a:pPr>
            <a:r>
              <a:rPr lang="lv-LV" sz="2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Veido kvalitatīvu saturu, kam iedzīvotāji vairāk uzticas krīžu situācijās</a:t>
            </a:r>
          </a:p>
          <a:p>
            <a:pPr lvl="0">
              <a:spcAft>
                <a:spcPts val="800"/>
              </a:spcAft>
            </a:pPr>
            <a:r>
              <a:rPr lang="lv-LV" sz="2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Veicina iedzīvotāju uzticību demokrātijai un mazina korupcijas riskus</a:t>
            </a:r>
          </a:p>
          <a:p>
            <a:pPr lvl="0">
              <a:spcAft>
                <a:spcPts val="800"/>
              </a:spcAft>
            </a:pPr>
            <a:r>
              <a:rPr lang="lv-LV" sz="2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Lielu savu programmas daļu velta ziņu un aktuālo norišu raidījumiem</a:t>
            </a:r>
          </a:p>
          <a:p>
            <a:pPr lvl="0">
              <a:spcAft>
                <a:spcPts val="800"/>
              </a:spcAft>
            </a:pPr>
            <a:r>
              <a:rPr lang="lv-LV" sz="2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Veido vairāk satura bērniem un jauniešiem, mazākumtautībām un cilvēkiem ar īpašām vajadzībām</a:t>
            </a:r>
          </a:p>
          <a:p>
            <a:pPr lvl="0">
              <a:spcAft>
                <a:spcPts val="800"/>
              </a:spcAft>
            </a:pPr>
            <a:r>
              <a:rPr lang="lv-LV" sz="2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Veicina ekonomiku, jo sabiedrisko mediju finansējums atbalsta vietējās radošās industrijas</a:t>
            </a:r>
          </a:p>
          <a:p>
            <a:pPr lvl="0">
              <a:spcAft>
                <a:spcPts val="800"/>
              </a:spcAft>
            </a:pPr>
            <a:r>
              <a:rPr lang="lv-LV" sz="2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Rada un saglabā nacionālās kultūras vērtības</a:t>
            </a:r>
          </a:p>
        </p:txBody>
      </p:sp>
    </p:spTree>
    <p:extLst>
      <p:ext uri="{BB962C8B-B14F-4D97-AF65-F5344CB8AC3E}">
        <p14:creationId xmlns:p14="http://schemas.microsoft.com/office/powerpoint/2010/main" val="3231318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5BF001-0863-4AB8-A51A-BADF1C2AD008}"/>
              </a:ext>
            </a:extLst>
          </p:cNvPr>
          <p:cNvSpPr/>
          <p:nvPr/>
        </p:nvSpPr>
        <p:spPr>
          <a:xfrm>
            <a:off x="0" y="259081"/>
            <a:ext cx="12192000" cy="891540"/>
          </a:xfrm>
          <a:prstGeom prst="rect">
            <a:avLst/>
          </a:prstGeom>
          <a:solidFill>
            <a:srgbClr val="1F3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7068D-8217-46A4-8557-31D89751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460959"/>
            <a:ext cx="10651152" cy="766445"/>
          </a:xfrm>
        </p:spPr>
        <p:txBody>
          <a:bodyPr anchor="t">
            <a:noAutofit/>
          </a:bodyPr>
          <a:lstStyle/>
          <a:p>
            <a:r>
              <a:rPr lang="lv-LV" sz="28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SABIEDRISKO MEDIJU ĪPAŠĀ LOMA </a:t>
            </a:r>
            <a:r>
              <a:rPr lang="lv-LV" sz="2800" b="1" dirty="0">
                <a:solidFill>
                  <a:schemeClr val="bg1"/>
                </a:solidFill>
              </a:rPr>
              <a:t>–</a:t>
            </a:r>
            <a:r>
              <a:rPr lang="lv-LV" sz="28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ĪPAŠS FINANSĒJUMA MODELIS</a:t>
            </a:r>
            <a:endParaRPr lang="en-US" sz="2800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749044-E65B-4A74-8204-8C2A9EF1B785}"/>
              </a:ext>
            </a:extLst>
          </p:cNvPr>
          <p:cNvGrpSpPr/>
          <p:nvPr/>
        </p:nvGrpSpPr>
        <p:grpSpPr>
          <a:xfrm>
            <a:off x="10843513" y="0"/>
            <a:ext cx="1349562" cy="6803136"/>
            <a:chOff x="10749729" y="-97536"/>
            <a:chExt cx="1349562" cy="6803136"/>
          </a:xfrm>
          <a:solidFill>
            <a:srgbClr val="1ABBF1"/>
          </a:solidFill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775130-18D1-44A0-ABE2-0884EF3A19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8"/>
            <a:stretch/>
          </p:blipFill>
          <p:spPr>
            <a:xfrm>
              <a:off x="10749729" y="5366004"/>
              <a:ext cx="1349562" cy="1339596"/>
            </a:xfrm>
            <a:prstGeom prst="rect">
              <a:avLst/>
            </a:prstGeom>
            <a:grpFill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240BD3-3268-4B8A-982A-272B87CCEF48}"/>
                </a:ext>
              </a:extLst>
            </p:cNvPr>
            <p:cNvSpPr/>
            <p:nvPr/>
          </p:nvSpPr>
          <p:spPr>
            <a:xfrm>
              <a:off x="11044462" y="-97536"/>
              <a:ext cx="772253" cy="5463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CDEF9EA8-C5DB-4B21-8EF6-446FF1E9177B}"/>
                </a:ext>
              </a:extLst>
            </p:cNvPr>
            <p:cNvSpPr txBox="1">
              <a:spLocks/>
            </p:cNvSpPr>
            <p:nvPr/>
          </p:nvSpPr>
          <p:spPr>
            <a:xfrm>
              <a:off x="11117438" y="312486"/>
              <a:ext cx="621030" cy="766445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lv-LV" sz="3600" dirty="0">
                  <a:solidFill>
                    <a:schemeClr val="bg1"/>
                  </a:solidFill>
                  <a:latin typeface="Trebuchet MS" panose="020B0603020202020204" pitchFamily="34" charset="0"/>
                  <a:cs typeface="Calibri" panose="020F0502020204030204" pitchFamily="34" charset="0"/>
                </a:rPr>
                <a:t>3</a:t>
              </a:r>
              <a:endParaRPr lang="en-US" sz="36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Content Placeholder 18">
            <a:extLst>
              <a:ext uri="{FF2B5EF4-FFF2-40B4-BE49-F238E27FC236}">
                <a16:creationId xmlns:a16="http://schemas.microsoft.com/office/drawing/2014/main" id="{BCCE719F-FDEC-4DD4-9E44-F074786CA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" y="1594338"/>
            <a:ext cx="10000867" cy="458262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lv-LV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Sabiedriskajiem medijiem ir nepieciešams īpašs finansēšanas modelis, jo tiem ir unikāla loma universālu uzdevumu pildīšanā:</a:t>
            </a:r>
          </a:p>
          <a:p>
            <a:r>
              <a:rPr lang="lv-LV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Jāstrādā visu sabiedrības grupu interesēs,</a:t>
            </a:r>
          </a:p>
          <a:p>
            <a:r>
              <a:rPr lang="lv-LV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Jāatspoguļo visu nozaru aktualitātes,</a:t>
            </a:r>
          </a:p>
          <a:p>
            <a:r>
              <a:rPr lang="lv-LV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Jāstiprina demokrātiska valsts pārvaldes sistēma,</a:t>
            </a:r>
          </a:p>
          <a:p>
            <a:r>
              <a:rPr lang="lv-LV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Jāveicina iedzīvotāju labklājības līmenis. </a:t>
            </a:r>
          </a:p>
          <a:p>
            <a:endParaRPr lang="lv-LV" sz="24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Finansēšanas modelis visvairāk ietekmē sabiedrisko mediju patstāvību un spēju pildīt savus uzdevumus</a:t>
            </a:r>
          </a:p>
        </p:txBody>
      </p:sp>
    </p:spTree>
    <p:extLst>
      <p:ext uri="{BB962C8B-B14F-4D97-AF65-F5344CB8AC3E}">
        <p14:creationId xmlns:p14="http://schemas.microsoft.com/office/powerpoint/2010/main" val="2595241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5BF001-0863-4AB8-A51A-BADF1C2AD008}"/>
              </a:ext>
            </a:extLst>
          </p:cNvPr>
          <p:cNvSpPr/>
          <p:nvPr/>
        </p:nvSpPr>
        <p:spPr>
          <a:xfrm>
            <a:off x="0" y="235267"/>
            <a:ext cx="12192000" cy="891540"/>
          </a:xfrm>
          <a:prstGeom prst="rect">
            <a:avLst/>
          </a:prstGeom>
          <a:solidFill>
            <a:srgbClr val="1F3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7068D-8217-46A4-8557-31D89751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399415"/>
            <a:ext cx="10515600" cy="766445"/>
          </a:xfrm>
        </p:spPr>
        <p:txBody>
          <a:bodyPr anchor="t">
            <a:normAutofit/>
          </a:bodyPr>
          <a:lstStyle/>
          <a:p>
            <a:r>
              <a:rPr lang="lv-LV" sz="36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IDENTIFICĒTĀS PROBLĒMAS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749044-E65B-4A74-8204-8C2A9EF1B785}"/>
              </a:ext>
            </a:extLst>
          </p:cNvPr>
          <p:cNvGrpSpPr/>
          <p:nvPr/>
        </p:nvGrpSpPr>
        <p:grpSpPr>
          <a:xfrm>
            <a:off x="10843513" y="0"/>
            <a:ext cx="1349562" cy="6803136"/>
            <a:chOff x="10749729" y="-97536"/>
            <a:chExt cx="1349562" cy="6803136"/>
          </a:xfrm>
          <a:solidFill>
            <a:srgbClr val="1ABBF1"/>
          </a:solidFill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775130-18D1-44A0-ABE2-0884EF3A19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8"/>
            <a:stretch/>
          </p:blipFill>
          <p:spPr>
            <a:xfrm>
              <a:off x="10749729" y="5366004"/>
              <a:ext cx="1349562" cy="1339596"/>
            </a:xfrm>
            <a:prstGeom prst="rect">
              <a:avLst/>
            </a:prstGeom>
            <a:grpFill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240BD3-3268-4B8A-982A-272B87CCEF48}"/>
                </a:ext>
              </a:extLst>
            </p:cNvPr>
            <p:cNvSpPr/>
            <p:nvPr/>
          </p:nvSpPr>
          <p:spPr>
            <a:xfrm>
              <a:off x="11044462" y="-97536"/>
              <a:ext cx="772253" cy="5463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CDEF9EA8-C5DB-4B21-8EF6-446FF1E9177B}"/>
                </a:ext>
              </a:extLst>
            </p:cNvPr>
            <p:cNvSpPr txBox="1">
              <a:spLocks/>
            </p:cNvSpPr>
            <p:nvPr/>
          </p:nvSpPr>
          <p:spPr>
            <a:xfrm>
              <a:off x="11117438" y="312486"/>
              <a:ext cx="621030" cy="766445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lv-LV" sz="3600" dirty="0">
                  <a:solidFill>
                    <a:schemeClr val="bg1"/>
                  </a:solidFill>
                  <a:latin typeface="Trebuchet MS" panose="020B0603020202020204" pitchFamily="34" charset="0"/>
                  <a:cs typeface="Calibri" panose="020F0502020204030204" pitchFamily="34" charset="0"/>
                </a:rPr>
                <a:t>4</a:t>
              </a:r>
              <a:endParaRPr lang="en-US" sz="36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B83212D-8F21-40CC-8480-7C266A2C852F}"/>
              </a:ext>
            </a:extLst>
          </p:cNvPr>
          <p:cNvSpPr/>
          <p:nvPr/>
        </p:nvSpPr>
        <p:spPr>
          <a:xfrm>
            <a:off x="6330464" y="375688"/>
            <a:ext cx="610698" cy="610698"/>
          </a:xfrm>
          <a:prstGeom prst="ellipse">
            <a:avLst/>
          </a:prstGeom>
          <a:solidFill>
            <a:srgbClr val="1AB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dirty="0">
                <a:latin typeface="Trebuchet MS" panose="020B0603020202020204" pitchFamily="34" charset="0"/>
              </a:rPr>
              <a:t>I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9957BD-CC97-41A5-8D51-A2D299BEF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" y="1267228"/>
            <a:ext cx="7886701" cy="5477579"/>
          </a:xfrm>
          <a:prstGeom prst="rect">
            <a:avLst/>
          </a:prstGeom>
        </p:spPr>
      </p:pic>
      <p:sp>
        <p:nvSpPr>
          <p:cNvPr id="12" name="Content Placeholder 18">
            <a:extLst>
              <a:ext uri="{FF2B5EF4-FFF2-40B4-BE49-F238E27FC236}">
                <a16:creationId xmlns:a16="http://schemas.microsoft.com/office/drawing/2014/main" id="{BCCE719F-FDEC-4DD4-9E44-F074786CA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1533" y="1594339"/>
            <a:ext cx="2795954" cy="4630616"/>
          </a:xfrm>
        </p:spPr>
        <p:txBody>
          <a:bodyPr anchor="ctr">
            <a:noAutofit/>
          </a:bodyPr>
          <a:lstStyle/>
          <a:p>
            <a:pPr marL="0" lvl="0" indent="0">
              <a:spcAft>
                <a:spcPts val="800"/>
              </a:spcAft>
              <a:buNone/>
            </a:pPr>
            <a:r>
              <a:rPr lang="lv-LV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Latvijas sabiedrisko mediju budžets ir viens no mazākajiem Eiropā</a:t>
            </a:r>
          </a:p>
        </p:txBody>
      </p:sp>
    </p:spTree>
    <p:extLst>
      <p:ext uri="{BB962C8B-B14F-4D97-AF65-F5344CB8AC3E}">
        <p14:creationId xmlns:p14="http://schemas.microsoft.com/office/powerpoint/2010/main" val="3854325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56E64E-F274-4478-90DD-A80DE23E0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2" y="1255786"/>
            <a:ext cx="8388812" cy="547757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F5BF001-0863-4AB8-A51A-BADF1C2AD008}"/>
              </a:ext>
            </a:extLst>
          </p:cNvPr>
          <p:cNvSpPr/>
          <p:nvPr/>
        </p:nvSpPr>
        <p:spPr>
          <a:xfrm>
            <a:off x="0" y="235267"/>
            <a:ext cx="12192000" cy="891540"/>
          </a:xfrm>
          <a:prstGeom prst="rect">
            <a:avLst/>
          </a:prstGeom>
          <a:solidFill>
            <a:srgbClr val="1F3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7068D-8217-46A4-8557-31D89751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399415"/>
            <a:ext cx="10515600" cy="766445"/>
          </a:xfrm>
        </p:spPr>
        <p:txBody>
          <a:bodyPr anchor="t">
            <a:normAutofit/>
          </a:bodyPr>
          <a:lstStyle/>
          <a:p>
            <a:r>
              <a:rPr lang="lv-LV" sz="36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IDENTIFICĒTĀS PROBLĒMAS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749044-E65B-4A74-8204-8C2A9EF1B785}"/>
              </a:ext>
            </a:extLst>
          </p:cNvPr>
          <p:cNvGrpSpPr/>
          <p:nvPr/>
        </p:nvGrpSpPr>
        <p:grpSpPr>
          <a:xfrm>
            <a:off x="10843513" y="0"/>
            <a:ext cx="1349562" cy="6803136"/>
            <a:chOff x="10749729" y="-97536"/>
            <a:chExt cx="1349562" cy="6803136"/>
          </a:xfrm>
          <a:solidFill>
            <a:srgbClr val="1ABBF1"/>
          </a:solidFill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775130-18D1-44A0-ABE2-0884EF3A19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8"/>
            <a:stretch/>
          </p:blipFill>
          <p:spPr>
            <a:xfrm>
              <a:off x="10749729" y="5366004"/>
              <a:ext cx="1349562" cy="1339596"/>
            </a:xfrm>
            <a:prstGeom prst="rect">
              <a:avLst/>
            </a:prstGeom>
            <a:grpFill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240BD3-3268-4B8A-982A-272B87CCEF48}"/>
                </a:ext>
              </a:extLst>
            </p:cNvPr>
            <p:cNvSpPr/>
            <p:nvPr/>
          </p:nvSpPr>
          <p:spPr>
            <a:xfrm>
              <a:off x="11044462" y="-97536"/>
              <a:ext cx="772253" cy="5463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CDEF9EA8-C5DB-4B21-8EF6-446FF1E9177B}"/>
                </a:ext>
              </a:extLst>
            </p:cNvPr>
            <p:cNvSpPr txBox="1">
              <a:spLocks/>
            </p:cNvSpPr>
            <p:nvPr/>
          </p:nvSpPr>
          <p:spPr>
            <a:xfrm>
              <a:off x="11117438" y="312486"/>
              <a:ext cx="621030" cy="766445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lv-LV" sz="3600" dirty="0">
                  <a:solidFill>
                    <a:schemeClr val="bg1"/>
                  </a:solidFill>
                  <a:latin typeface="Trebuchet MS" panose="020B0603020202020204" pitchFamily="34" charset="0"/>
                  <a:cs typeface="Calibri" panose="020F0502020204030204" pitchFamily="34" charset="0"/>
                </a:rPr>
                <a:t>5</a:t>
              </a:r>
              <a:endParaRPr lang="en-US" sz="36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B83212D-8F21-40CC-8480-7C266A2C852F}"/>
              </a:ext>
            </a:extLst>
          </p:cNvPr>
          <p:cNvSpPr/>
          <p:nvPr/>
        </p:nvSpPr>
        <p:spPr>
          <a:xfrm>
            <a:off x="6330464" y="375688"/>
            <a:ext cx="610698" cy="610698"/>
          </a:xfrm>
          <a:prstGeom prst="ellipse">
            <a:avLst/>
          </a:prstGeom>
          <a:solidFill>
            <a:srgbClr val="1AB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dirty="0">
                <a:latin typeface="Trebuchet MS" panose="020B0603020202020204" pitchFamily="34" charset="0"/>
              </a:rPr>
              <a:t>II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12" name="Content Placeholder 18">
            <a:extLst>
              <a:ext uri="{FF2B5EF4-FFF2-40B4-BE49-F238E27FC236}">
                <a16:creationId xmlns:a16="http://schemas.microsoft.com/office/drawing/2014/main" id="{BCCE719F-FDEC-4DD4-9E44-F074786CA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3901" y="1594339"/>
            <a:ext cx="2181868" cy="4630616"/>
          </a:xfrm>
        </p:spPr>
        <p:txBody>
          <a:bodyPr anchor="ctr">
            <a:noAutofit/>
          </a:bodyPr>
          <a:lstStyle/>
          <a:p>
            <a:pPr marL="0" lvl="0" indent="0">
              <a:spcAft>
                <a:spcPts val="800"/>
              </a:spcAft>
              <a:buNone/>
            </a:pPr>
            <a:r>
              <a:rPr lang="lv-LV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Latvijas sabiedrisko mediju finansējums ievērojami atpaliek no Eiropas vidējā līmeņa</a:t>
            </a:r>
          </a:p>
        </p:txBody>
      </p:sp>
    </p:spTree>
    <p:extLst>
      <p:ext uri="{BB962C8B-B14F-4D97-AF65-F5344CB8AC3E}">
        <p14:creationId xmlns:p14="http://schemas.microsoft.com/office/powerpoint/2010/main" val="3137736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5BF001-0863-4AB8-A51A-BADF1C2AD008}"/>
              </a:ext>
            </a:extLst>
          </p:cNvPr>
          <p:cNvSpPr/>
          <p:nvPr/>
        </p:nvSpPr>
        <p:spPr>
          <a:xfrm>
            <a:off x="0" y="235267"/>
            <a:ext cx="12192000" cy="891540"/>
          </a:xfrm>
          <a:prstGeom prst="rect">
            <a:avLst/>
          </a:prstGeom>
          <a:solidFill>
            <a:srgbClr val="1F3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7068D-8217-46A4-8557-31D89751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399415"/>
            <a:ext cx="10515600" cy="766445"/>
          </a:xfrm>
        </p:spPr>
        <p:txBody>
          <a:bodyPr anchor="t">
            <a:normAutofit/>
          </a:bodyPr>
          <a:lstStyle/>
          <a:p>
            <a:r>
              <a:rPr lang="lv-LV" sz="36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RISKI, JA SITUĀCIJA NEMAINĀS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749044-E65B-4A74-8204-8C2A9EF1B785}"/>
              </a:ext>
            </a:extLst>
          </p:cNvPr>
          <p:cNvGrpSpPr/>
          <p:nvPr/>
        </p:nvGrpSpPr>
        <p:grpSpPr>
          <a:xfrm>
            <a:off x="10843513" y="0"/>
            <a:ext cx="1349562" cy="6803136"/>
            <a:chOff x="10749729" y="-97536"/>
            <a:chExt cx="1349562" cy="6803136"/>
          </a:xfrm>
          <a:solidFill>
            <a:srgbClr val="1ABBF1"/>
          </a:solidFill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775130-18D1-44A0-ABE2-0884EF3A19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8"/>
            <a:stretch/>
          </p:blipFill>
          <p:spPr>
            <a:xfrm>
              <a:off x="10749729" y="5366004"/>
              <a:ext cx="1349562" cy="1339596"/>
            </a:xfrm>
            <a:prstGeom prst="rect">
              <a:avLst/>
            </a:prstGeom>
            <a:grpFill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240BD3-3268-4B8A-982A-272B87CCEF48}"/>
                </a:ext>
              </a:extLst>
            </p:cNvPr>
            <p:cNvSpPr/>
            <p:nvPr/>
          </p:nvSpPr>
          <p:spPr>
            <a:xfrm>
              <a:off x="11044462" y="-97536"/>
              <a:ext cx="772253" cy="5463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CDEF9EA8-C5DB-4B21-8EF6-446FF1E9177B}"/>
                </a:ext>
              </a:extLst>
            </p:cNvPr>
            <p:cNvSpPr txBox="1">
              <a:spLocks/>
            </p:cNvSpPr>
            <p:nvPr/>
          </p:nvSpPr>
          <p:spPr>
            <a:xfrm>
              <a:off x="11117438" y="312486"/>
              <a:ext cx="621030" cy="766445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lv-LV" sz="3600" dirty="0">
                  <a:solidFill>
                    <a:schemeClr val="bg1"/>
                  </a:solidFill>
                  <a:latin typeface="Trebuchet MS" panose="020B0603020202020204" pitchFamily="34" charset="0"/>
                  <a:cs typeface="Calibri" panose="020F0502020204030204" pitchFamily="34" charset="0"/>
                </a:rPr>
                <a:t>6</a:t>
              </a:r>
              <a:endParaRPr lang="en-US" sz="36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B83212D-8F21-40CC-8480-7C266A2C852F}"/>
              </a:ext>
            </a:extLst>
          </p:cNvPr>
          <p:cNvSpPr/>
          <p:nvPr/>
        </p:nvSpPr>
        <p:spPr>
          <a:xfrm>
            <a:off x="6998679" y="375688"/>
            <a:ext cx="610698" cy="610698"/>
          </a:xfrm>
          <a:prstGeom prst="ellipse">
            <a:avLst/>
          </a:prstGeom>
          <a:solidFill>
            <a:srgbClr val="1AB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dirty="0">
                <a:latin typeface="Trebuchet MS" panose="020B0603020202020204" pitchFamily="34" charset="0"/>
              </a:rPr>
              <a:t>I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CA8D7FA0-18E8-42CC-8B1B-FAA0E9CF7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69" y="1594338"/>
            <a:ext cx="3962543" cy="4582625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endParaRPr lang="lv-LV" sz="2400" dirty="0"/>
          </a:p>
          <a:p>
            <a:pPr marL="0" indent="0">
              <a:buNone/>
            </a:pPr>
            <a:endParaRPr lang="lv-LV" sz="2400" dirty="0"/>
          </a:p>
          <a:p>
            <a:pPr marL="0" indent="0">
              <a:buNone/>
            </a:pPr>
            <a:r>
              <a:rPr lang="lv-LV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Starptautiskā pieredze skaidri apliecina ciešu sakarību starp finansējumu un sabiedrisko mediju sniegumu </a:t>
            </a:r>
            <a:r>
              <a:rPr lang="lv-LV" sz="2400" dirty="0"/>
              <a:t>–</a:t>
            </a:r>
            <a:r>
              <a:rPr lang="lv-LV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lv-LV" sz="2400" b="1" dirty="0">
                <a:solidFill>
                  <a:srgbClr val="C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labāk finansēti mediji sasniedz vairāk auditorijas un tiek augstāk novērtēti</a:t>
            </a:r>
          </a:p>
          <a:p>
            <a:pPr marL="0" indent="0">
              <a:buNone/>
            </a:pPr>
            <a:endParaRPr lang="lv-LV" sz="2400" b="1" dirty="0">
              <a:solidFill>
                <a:srgbClr val="C0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800" b="1" dirty="0">
              <a:solidFill>
                <a:srgbClr val="C0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1400" dirty="0">
                <a:latin typeface="Trebuchet MS" panose="020B0603020202020204" pitchFamily="34" charset="0"/>
              </a:rPr>
              <a:t>Attēls: EBU dati</a:t>
            </a:r>
            <a:endParaRPr lang="lv-LV" sz="1400" b="1" dirty="0">
              <a:solidFill>
                <a:srgbClr val="C0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24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702E47-2EAB-4056-AB4D-DC8C5DB4E5B5}"/>
              </a:ext>
            </a:extLst>
          </p:cNvPr>
          <p:cNvSpPr/>
          <p:nvPr/>
        </p:nvSpPr>
        <p:spPr>
          <a:xfrm>
            <a:off x="560143" y="1594338"/>
            <a:ext cx="7361344" cy="615461"/>
          </a:xfrm>
          <a:prstGeom prst="rect">
            <a:avLst/>
          </a:prstGeom>
          <a:solidFill>
            <a:srgbClr val="1AB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Bez pietiekama finansējuma var zaudēt auditoriju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6F31018-1D0A-4D18-B3A3-C5E1D99FF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49" y="2353223"/>
            <a:ext cx="5376303" cy="424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66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5BF001-0863-4AB8-A51A-BADF1C2AD008}"/>
              </a:ext>
            </a:extLst>
          </p:cNvPr>
          <p:cNvSpPr/>
          <p:nvPr/>
        </p:nvSpPr>
        <p:spPr>
          <a:xfrm>
            <a:off x="0" y="235267"/>
            <a:ext cx="12192000" cy="891540"/>
          </a:xfrm>
          <a:prstGeom prst="rect">
            <a:avLst/>
          </a:prstGeom>
          <a:solidFill>
            <a:srgbClr val="1F3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7068D-8217-46A4-8557-31D89751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399415"/>
            <a:ext cx="10515600" cy="766445"/>
          </a:xfrm>
        </p:spPr>
        <p:txBody>
          <a:bodyPr anchor="t">
            <a:normAutofit/>
          </a:bodyPr>
          <a:lstStyle/>
          <a:p>
            <a:r>
              <a:rPr lang="lv-LV" sz="36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RISKI, JA SITUĀCIJA NEMAINĀS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749044-E65B-4A74-8204-8C2A9EF1B785}"/>
              </a:ext>
            </a:extLst>
          </p:cNvPr>
          <p:cNvGrpSpPr/>
          <p:nvPr/>
        </p:nvGrpSpPr>
        <p:grpSpPr>
          <a:xfrm>
            <a:off x="10843513" y="0"/>
            <a:ext cx="1349562" cy="6803136"/>
            <a:chOff x="10749729" y="-97536"/>
            <a:chExt cx="1349562" cy="6803136"/>
          </a:xfrm>
          <a:solidFill>
            <a:srgbClr val="1ABBF1"/>
          </a:solidFill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775130-18D1-44A0-ABE2-0884EF3A19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8"/>
            <a:stretch/>
          </p:blipFill>
          <p:spPr>
            <a:xfrm>
              <a:off x="10749729" y="5366004"/>
              <a:ext cx="1349562" cy="1339596"/>
            </a:xfrm>
            <a:prstGeom prst="rect">
              <a:avLst/>
            </a:prstGeom>
            <a:grpFill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240BD3-3268-4B8A-982A-272B87CCEF48}"/>
                </a:ext>
              </a:extLst>
            </p:cNvPr>
            <p:cNvSpPr/>
            <p:nvPr/>
          </p:nvSpPr>
          <p:spPr>
            <a:xfrm>
              <a:off x="11044462" y="-97536"/>
              <a:ext cx="772253" cy="5463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CDEF9EA8-C5DB-4B21-8EF6-446FF1E9177B}"/>
                </a:ext>
              </a:extLst>
            </p:cNvPr>
            <p:cNvSpPr txBox="1">
              <a:spLocks/>
            </p:cNvSpPr>
            <p:nvPr/>
          </p:nvSpPr>
          <p:spPr>
            <a:xfrm>
              <a:off x="11117438" y="312486"/>
              <a:ext cx="621030" cy="766445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lv-LV" sz="3600" dirty="0">
                  <a:solidFill>
                    <a:schemeClr val="bg1"/>
                  </a:solidFill>
                  <a:latin typeface="Trebuchet MS" panose="020B0603020202020204" pitchFamily="34" charset="0"/>
                  <a:cs typeface="Calibri" panose="020F0502020204030204" pitchFamily="34" charset="0"/>
                </a:rPr>
                <a:t>7</a:t>
              </a:r>
              <a:endParaRPr lang="en-US" sz="36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B83212D-8F21-40CC-8480-7C266A2C852F}"/>
              </a:ext>
            </a:extLst>
          </p:cNvPr>
          <p:cNvSpPr/>
          <p:nvPr/>
        </p:nvSpPr>
        <p:spPr>
          <a:xfrm>
            <a:off x="6998679" y="375688"/>
            <a:ext cx="610698" cy="610698"/>
          </a:xfrm>
          <a:prstGeom prst="ellipse">
            <a:avLst/>
          </a:prstGeom>
          <a:solidFill>
            <a:srgbClr val="1AB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dirty="0">
                <a:latin typeface="Trebuchet MS" panose="020B0603020202020204" pitchFamily="34" charset="0"/>
              </a:rPr>
              <a:t>II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CA8D7FA0-18E8-42CC-8B1B-FAA0E9CF7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69" y="1594338"/>
            <a:ext cx="4302077" cy="4582625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endParaRPr lang="lv-LV" sz="2400" dirty="0"/>
          </a:p>
          <a:p>
            <a:pPr marL="0" indent="0">
              <a:buNone/>
            </a:pPr>
            <a:endParaRPr lang="lv-LV" sz="2400" dirty="0"/>
          </a:p>
          <a:p>
            <a:pPr>
              <a:spcAft>
                <a:spcPts val="800"/>
              </a:spcAft>
            </a:pPr>
            <a:r>
              <a:rPr lang="lv-LV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Baltijas mērogā Latvija atpaliek no kaimiņvalstīm, kur sabiedrisko mediju finansējums ir lielāks, īpaši Igaunijā</a:t>
            </a:r>
          </a:p>
          <a:p>
            <a:pPr>
              <a:spcAft>
                <a:spcPts val="800"/>
              </a:spcAft>
            </a:pPr>
            <a:r>
              <a:rPr lang="lv-LV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Latvijas sabiedriskie mediji sasniedz mazāku jauniešu auditoriju</a:t>
            </a:r>
          </a:p>
          <a:p>
            <a:pPr marL="0" indent="0">
              <a:spcAft>
                <a:spcPts val="800"/>
              </a:spcAft>
              <a:buNone/>
            </a:pPr>
            <a:endParaRPr lang="lv-LV" sz="600" b="1" dirty="0">
              <a:solidFill>
                <a:srgbClr val="C0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lv-LV" sz="1400" dirty="0">
                <a:latin typeface="Trebuchet MS" panose="020B0603020202020204" pitchFamily="34" charset="0"/>
              </a:rPr>
              <a:t>Attēls: «Cik uzticami, jūsuprāt, bija šie kanāli, informējot par Covid-19 un pandēmiju?»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lv-LV" sz="1400" dirty="0">
                <a:latin typeface="Trebuchet MS" panose="020B0603020202020204" pitchFamily="34" charset="0"/>
              </a:rPr>
              <a:t>BCME pētījums 2021</a:t>
            </a:r>
          </a:p>
          <a:p>
            <a:pPr marL="0" indent="0">
              <a:buNone/>
            </a:pPr>
            <a:endParaRPr lang="lv-LV" sz="24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702E47-2EAB-4056-AB4D-DC8C5DB4E5B5}"/>
              </a:ext>
            </a:extLst>
          </p:cNvPr>
          <p:cNvSpPr/>
          <p:nvPr/>
        </p:nvSpPr>
        <p:spPr>
          <a:xfrm>
            <a:off x="560143" y="1594338"/>
            <a:ext cx="6658342" cy="615461"/>
          </a:xfrm>
          <a:prstGeom prst="rect">
            <a:avLst/>
          </a:prstGeom>
          <a:solidFill>
            <a:srgbClr val="1AB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 Var zaudēt kvalitāti un iedzīvotāju uzticību</a:t>
            </a:r>
          </a:p>
        </p:txBody>
      </p:sp>
      <p:pic>
        <p:nvPicPr>
          <p:cNvPr id="15" name="Content Placeholder 3" descr="Chart&#10;&#10;Description automatically generated">
            <a:extLst>
              <a:ext uri="{FF2B5EF4-FFF2-40B4-BE49-F238E27FC236}">
                <a16:creationId xmlns:a16="http://schemas.microsoft.com/office/drawing/2014/main" id="{CDA2FA74-DD7F-48DD-9942-76E94A1CB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294" y="2209799"/>
            <a:ext cx="6061580" cy="41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51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5BF001-0863-4AB8-A51A-BADF1C2AD008}"/>
              </a:ext>
            </a:extLst>
          </p:cNvPr>
          <p:cNvSpPr/>
          <p:nvPr/>
        </p:nvSpPr>
        <p:spPr>
          <a:xfrm>
            <a:off x="0" y="235267"/>
            <a:ext cx="12192000" cy="891540"/>
          </a:xfrm>
          <a:prstGeom prst="rect">
            <a:avLst/>
          </a:prstGeom>
          <a:solidFill>
            <a:srgbClr val="1F3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7068D-8217-46A4-8557-31D89751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399415"/>
            <a:ext cx="10515600" cy="766445"/>
          </a:xfrm>
        </p:spPr>
        <p:txBody>
          <a:bodyPr anchor="t">
            <a:normAutofit/>
          </a:bodyPr>
          <a:lstStyle/>
          <a:p>
            <a:r>
              <a:rPr lang="lv-LV" sz="36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RISKI, JA SITUĀCIJA NEMAINĀS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749044-E65B-4A74-8204-8C2A9EF1B785}"/>
              </a:ext>
            </a:extLst>
          </p:cNvPr>
          <p:cNvGrpSpPr/>
          <p:nvPr/>
        </p:nvGrpSpPr>
        <p:grpSpPr>
          <a:xfrm>
            <a:off x="10843513" y="0"/>
            <a:ext cx="1349562" cy="6803136"/>
            <a:chOff x="10749729" y="-97536"/>
            <a:chExt cx="1349562" cy="6803136"/>
          </a:xfrm>
          <a:solidFill>
            <a:srgbClr val="1ABBF1"/>
          </a:solidFill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775130-18D1-44A0-ABE2-0884EF3A19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8"/>
            <a:stretch/>
          </p:blipFill>
          <p:spPr>
            <a:xfrm>
              <a:off x="10749729" y="5366004"/>
              <a:ext cx="1349562" cy="1339596"/>
            </a:xfrm>
            <a:prstGeom prst="rect">
              <a:avLst/>
            </a:prstGeom>
            <a:grpFill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240BD3-3268-4B8A-982A-272B87CCEF48}"/>
                </a:ext>
              </a:extLst>
            </p:cNvPr>
            <p:cNvSpPr/>
            <p:nvPr/>
          </p:nvSpPr>
          <p:spPr>
            <a:xfrm>
              <a:off x="11044462" y="-97536"/>
              <a:ext cx="772253" cy="5463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CDEF9EA8-C5DB-4B21-8EF6-446FF1E9177B}"/>
                </a:ext>
              </a:extLst>
            </p:cNvPr>
            <p:cNvSpPr txBox="1">
              <a:spLocks/>
            </p:cNvSpPr>
            <p:nvPr/>
          </p:nvSpPr>
          <p:spPr>
            <a:xfrm>
              <a:off x="11117438" y="312486"/>
              <a:ext cx="621030" cy="766445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lv-LV" sz="3600" dirty="0">
                  <a:solidFill>
                    <a:schemeClr val="bg1"/>
                  </a:solidFill>
                  <a:latin typeface="Trebuchet MS" panose="020B0603020202020204" pitchFamily="34" charset="0"/>
                  <a:cs typeface="Calibri" panose="020F0502020204030204" pitchFamily="34" charset="0"/>
                </a:rPr>
                <a:t>8</a:t>
              </a:r>
              <a:endParaRPr lang="en-US" sz="36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B83212D-8F21-40CC-8480-7C266A2C852F}"/>
              </a:ext>
            </a:extLst>
          </p:cNvPr>
          <p:cNvSpPr/>
          <p:nvPr/>
        </p:nvSpPr>
        <p:spPr>
          <a:xfrm>
            <a:off x="6998679" y="375688"/>
            <a:ext cx="610698" cy="610698"/>
          </a:xfrm>
          <a:prstGeom prst="ellipse">
            <a:avLst/>
          </a:prstGeom>
          <a:solidFill>
            <a:srgbClr val="1AB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dirty="0">
                <a:latin typeface="Trebuchet MS" panose="020B0603020202020204" pitchFamily="34" charset="0"/>
              </a:rPr>
              <a:t>III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CA8D7FA0-18E8-42CC-8B1B-FAA0E9CF7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" y="1594338"/>
            <a:ext cx="5348362" cy="4582625"/>
          </a:xfrm>
        </p:spPr>
        <p:txBody>
          <a:bodyPr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lv-LV" sz="2400" dirty="0"/>
          </a:p>
          <a:p>
            <a:pPr marL="0" indent="0">
              <a:spcAft>
                <a:spcPts val="800"/>
              </a:spcAft>
              <a:buNone/>
            </a:pPr>
            <a:endParaRPr lang="lv-LV" sz="2400" dirty="0"/>
          </a:p>
          <a:p>
            <a:pPr marL="0" indent="0">
              <a:spcAft>
                <a:spcPts val="800"/>
              </a:spcAft>
              <a:buNone/>
            </a:pPr>
            <a:endParaRPr lang="lv-LV" sz="7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lv-LV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Labi nodrošināti sabiedriskie mediji veido vairāk ziņu raidījumus</a:t>
            </a:r>
          </a:p>
          <a:p>
            <a:pPr>
              <a:spcAft>
                <a:spcPts val="800"/>
              </a:spcAft>
            </a:pPr>
            <a:r>
              <a:rPr lang="lv-LV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Krīzē iedzīvotāji vairāk patērē sabiedrisko mediju ziņas</a:t>
            </a:r>
          </a:p>
          <a:p>
            <a:pPr>
              <a:spcAft>
                <a:spcPts val="800"/>
              </a:spcAft>
            </a:pPr>
            <a:r>
              <a:rPr lang="lv-LV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Valstīs, kur ir augstāka sabiedrisko mediju tirgus daļa, cilvēki mazāk uztraucas par dezinformāciju</a:t>
            </a:r>
          </a:p>
          <a:p>
            <a:pPr marL="0" indent="0">
              <a:spcAft>
                <a:spcPts val="800"/>
              </a:spcAft>
              <a:buNone/>
            </a:pPr>
            <a:endParaRPr lang="lv-LV" sz="6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lv-LV" sz="1400" dirty="0">
                <a:latin typeface="Trebuchet MS" panose="020B0603020202020204" pitchFamily="34" charset="0"/>
              </a:rPr>
              <a:t>Attēls: EBU dati</a:t>
            </a:r>
            <a:endParaRPr lang="lv-LV" sz="1400" b="1" dirty="0">
              <a:solidFill>
                <a:srgbClr val="C0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lv-LV" sz="24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702E47-2EAB-4056-AB4D-DC8C5DB4E5B5}"/>
              </a:ext>
            </a:extLst>
          </p:cNvPr>
          <p:cNvSpPr/>
          <p:nvPr/>
        </p:nvSpPr>
        <p:spPr>
          <a:xfrm>
            <a:off x="560143" y="1594338"/>
            <a:ext cx="9770819" cy="981808"/>
          </a:xfrm>
          <a:prstGeom prst="rect">
            <a:avLst/>
          </a:prstGeom>
          <a:solidFill>
            <a:srgbClr val="1AB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 Drauds nacionālajai drošībai, jo nepietiekami finansēti sabiedriskie </a:t>
            </a:r>
          </a:p>
          <a:p>
            <a:r>
              <a:rPr lang="lv-LV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 mediji var mazāk pretoties dezinformācijas ietekmei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0108A4A-B89B-4463-BC37-E8455C5C4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689" y="2606040"/>
            <a:ext cx="4670401" cy="402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60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934</Words>
  <Application>Microsoft Office PowerPoint</Application>
  <PresentationFormat>Widescreen</PresentationFormat>
  <Paragraphs>187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Trebuchet MS</vt:lpstr>
      <vt:lpstr>Wingdings</vt:lpstr>
      <vt:lpstr>Office Theme</vt:lpstr>
      <vt:lpstr>KONCEPCIJA PAR SABIEDRISKO ELEKTRONISKO PLAŠSAZIŅAS LĪDZEKĻU FINANSĒŠANAS MODEĻA MAIŅU</vt:lpstr>
      <vt:lpstr>UZDEVUMS</vt:lpstr>
      <vt:lpstr>PIETIEKAMI FINANSĒTI SABIEDRISKIE MEDIJI</vt:lpstr>
      <vt:lpstr>SABIEDRISKO MEDIJU ĪPAŠĀ LOMA – ĪPAŠS FINANSĒJUMA MODELIS</vt:lpstr>
      <vt:lpstr>IDENTIFICĒTĀS PROBLĒMAS</vt:lpstr>
      <vt:lpstr>IDENTIFICĒTĀS PROBLĒMAS</vt:lpstr>
      <vt:lpstr>RISKI, JA SITUĀCIJA NEMAINĀS</vt:lpstr>
      <vt:lpstr>RISKI, JA SITUĀCIJA NEMAINĀS</vt:lpstr>
      <vt:lpstr>RISKI, JA SITUĀCIJA NEMAINĀS</vt:lpstr>
      <vt:lpstr>RISKI, JA SITUĀCIJA NEMAINĀS</vt:lpstr>
      <vt:lpstr>REFORMAS MĒRĶI</vt:lpstr>
      <vt:lpstr>LATVIJAS MODELIS NEATBILST ŠIEM KRITĒRIJIEM</vt:lpstr>
      <vt:lpstr>IEGULDĪJUMU PRIORITĀTES</vt:lpstr>
      <vt:lpstr>MĒRĶIS – FINANSĒJUMA APJOMS 0,16% NO IKP</vt:lpstr>
      <vt:lpstr>MODEĻU ALTERNATĪVAS</vt:lpstr>
      <vt:lpstr>       MODELIS – FIKSĒTA VALSTS BUDŽETA IZDEVUMU DAĻA</vt:lpstr>
      <vt:lpstr>        MODELIS – DAĻA NO IIN UN AKCĪZES NODOKĻU IEŅĒMUMIEM</vt:lpstr>
      <vt:lpstr>      MODELIS – SABIEDRISKO MEDIJU NODOKLIS</vt:lpstr>
      <vt:lpstr>SEPLP ATBALSTĪTAIS MODELIS –</vt:lpstr>
      <vt:lpstr>PĀRMAIŅU GAITA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SEPLP</dc:creator>
  <cp:lastModifiedBy>Sanita Upleja-Jegermane</cp:lastModifiedBy>
  <cp:revision>9</cp:revision>
  <dcterms:created xsi:type="dcterms:W3CDTF">2022-02-04T09:03:29Z</dcterms:created>
  <dcterms:modified xsi:type="dcterms:W3CDTF">2022-04-07T09:52:04Z</dcterms:modified>
</cp:coreProperties>
</file>