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328" r:id="rId3"/>
    <p:sldId id="329" r:id="rId4"/>
    <p:sldId id="338" r:id="rId5"/>
    <p:sldId id="332" r:id="rId6"/>
    <p:sldId id="350" r:id="rId7"/>
    <p:sldId id="336" r:id="rId8"/>
    <p:sldId id="337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9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q+po36dgMN/+ow/0ywsd34Yip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860"/>
    <a:srgbClr val="00FF00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5086" autoAdjust="0"/>
  </p:normalViewPr>
  <p:slideViewPr>
    <p:cSldViewPr snapToGrid="0">
      <p:cViewPr varScale="1">
        <p:scale>
          <a:sx n="143" d="100"/>
          <a:sy n="143" d="100"/>
        </p:scale>
        <p:origin x="936" y="342"/>
      </p:cViewPr>
      <p:guideLst>
        <p:guide orient="horz" pos="399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Atbilst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Latvijas Televīzija</c:v>
                </c:pt>
                <c:pt idx="1">
                  <c:v>LSM.lv</c:v>
                </c:pt>
                <c:pt idx="2">
                  <c:v>Latvijas Radio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0.39</c:v>
                </c:pt>
                <c:pt idx="1">
                  <c:v>0.4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D-4EFB-B41D-E204E538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Daļēji atbilst, daļēji neatbilst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Latvijas Televīzija</c:v>
                </c:pt>
                <c:pt idx="1">
                  <c:v>LSM.lv</c:v>
                </c:pt>
                <c:pt idx="2">
                  <c:v>Latvijas Radio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0.27</c:v>
                </c:pt>
                <c:pt idx="1">
                  <c:v>0.32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7D-4EFB-B41D-E204E53821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Neatbilst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Latvijas Televīzija</c:v>
                </c:pt>
                <c:pt idx="1">
                  <c:v>LSM.lv</c:v>
                </c:pt>
                <c:pt idx="2">
                  <c:v>Latvijas Radio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0.33</c:v>
                </c:pt>
                <c:pt idx="1">
                  <c:v>0.27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7D-4EFB-B41D-E204E53821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29154320"/>
        <c:axId val="1629154800"/>
      </c:barChart>
      <c:catAx>
        <c:axId val="162915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29154800"/>
        <c:crosses val="autoZero"/>
        <c:auto val="1"/>
        <c:lblAlgn val="ctr"/>
        <c:lblOffset val="100"/>
        <c:noMultiLvlLbl val="0"/>
      </c:catAx>
      <c:valAx>
        <c:axId val="162915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2915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Piekrīt pirmajam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28-4C2F-9727-C50C453F2C4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28-4C2F-9727-C50C453F2C4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28-4C2F-9727-C50C453F2C4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28-4C2F-9727-C50C453F2C46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528-4C2F-9727-C50C453F2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Ir provinciāls, vecmodīgs/Moderns, iesaista jauniešus</c:v>
                </c:pt>
                <c:pt idx="1">
                  <c:v>Žurnālisti ir neatkarīgi/Korumpēti, ietekmēti</c:v>
                </c:pt>
                <c:pt idx="2">
                  <c:v>Propagandas medijs/Objektīvs medijs</c:v>
                </c:pt>
                <c:pt idx="3">
                  <c:v>Pārstāv vairākuma uzskatus/šaurus uzskatus</c:v>
                </c:pt>
                <c:pt idx="4">
                  <c:v>Saturs ir tendenciozs, maldinošs/Objektīvs, neitrāls</c:v>
                </c:pt>
                <c:pt idx="5">
                  <c:v>Ciena auditoriju/izturas aroganti</c:v>
                </c:pt>
                <c:pt idx="6">
                  <c:v>Tikai tie viedokļi, kas "pūš medija stabulē"/Dažādi viedokļi</c:v>
                </c:pt>
                <c:pt idx="7">
                  <c:v>Žurnālisti ir kompetenti, zinoši/Nekompetenti, neprasmīgi</c:v>
                </c:pt>
                <c:pt idx="8">
                  <c:v>Diktē, par ko un kā domāt/Runā par svarīgo</c:v>
                </c:pt>
                <c:pt idx="9">
                  <c:v>Pārstāv žurnālistu intereses/Sabiedrības intereses</c:v>
                </c:pt>
                <c:pt idx="10">
                  <c:v>Pārstāv partiju/Pārstāv ceturto varu</c:v>
                </c:pt>
                <c:pt idx="11">
                  <c:v>Nav iespēju ietekmēt saturu/iespēja ietekmēt saturu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0.27</c:v>
                </c:pt>
                <c:pt idx="1">
                  <c:v>0.3</c:v>
                </c:pt>
                <c:pt idx="2">
                  <c:v>0.34</c:v>
                </c:pt>
                <c:pt idx="3">
                  <c:v>0.34</c:v>
                </c:pt>
                <c:pt idx="4">
                  <c:v>0.35</c:v>
                </c:pt>
                <c:pt idx="5">
                  <c:v>0.38</c:v>
                </c:pt>
                <c:pt idx="6">
                  <c:v>0.39</c:v>
                </c:pt>
                <c:pt idx="7">
                  <c:v>0.39</c:v>
                </c:pt>
                <c:pt idx="8">
                  <c:v>0.4</c:v>
                </c:pt>
                <c:pt idx="9">
                  <c:v>0.4</c:v>
                </c:pt>
                <c:pt idx="10">
                  <c:v>0.42</c:v>
                </c:pt>
                <c:pt idx="11" formatCode="0.00%">
                  <c:v>0.437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28-4C2F-9727-C50C453F2C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Vērtē neitrāli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Ir provinciāls, vecmodīgs/Moderns, iesaista jauniešus</c:v>
                </c:pt>
                <c:pt idx="1">
                  <c:v>Žurnālisti ir neatkarīgi/Korumpēti, ietekmēti</c:v>
                </c:pt>
                <c:pt idx="2">
                  <c:v>Propagandas medijs/Objektīvs medijs</c:v>
                </c:pt>
                <c:pt idx="3">
                  <c:v>Pārstāv vairākuma uzskatus/šaurus uzskatus</c:v>
                </c:pt>
                <c:pt idx="4">
                  <c:v>Saturs ir tendenciozs, maldinošs/Objektīvs, neitrāls</c:v>
                </c:pt>
                <c:pt idx="5">
                  <c:v>Ciena auditoriju/izturas aroganti</c:v>
                </c:pt>
                <c:pt idx="6">
                  <c:v>Tikai tie viedokļi, kas "pūš medija stabulē"/Dažādi viedokļi</c:v>
                </c:pt>
                <c:pt idx="7">
                  <c:v>Žurnālisti ir kompetenti, zinoši/Nekompetenti, neprasmīgi</c:v>
                </c:pt>
                <c:pt idx="8">
                  <c:v>Diktē, par ko un kā domāt/Runā par svarīgo</c:v>
                </c:pt>
                <c:pt idx="9">
                  <c:v>Pārstāv žurnālistu intereses/Sabiedrības intereses</c:v>
                </c:pt>
                <c:pt idx="10">
                  <c:v>Pārstāv partiju/Pārstāv ceturto varu</c:v>
                </c:pt>
                <c:pt idx="11">
                  <c:v>Nav iespēju ietekmēt saturu/iespēja ietekmēt saturu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0.41</c:v>
                </c:pt>
                <c:pt idx="1">
                  <c:v>0.31</c:v>
                </c:pt>
                <c:pt idx="2">
                  <c:v>0.31</c:v>
                </c:pt>
                <c:pt idx="3">
                  <c:v>0.34</c:v>
                </c:pt>
                <c:pt idx="4">
                  <c:v>0.34</c:v>
                </c:pt>
                <c:pt idx="5">
                  <c:v>0.35</c:v>
                </c:pt>
                <c:pt idx="6">
                  <c:v>0.33</c:v>
                </c:pt>
                <c:pt idx="7">
                  <c:v>0.33</c:v>
                </c:pt>
                <c:pt idx="8">
                  <c:v>0.27</c:v>
                </c:pt>
                <c:pt idx="9">
                  <c:v>0.36</c:v>
                </c:pt>
                <c:pt idx="10">
                  <c:v>0.33</c:v>
                </c:pt>
                <c:pt idx="1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28-4C2F-9727-C50C453F2C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Piekrīt otrajam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528-4C2F-9727-C50C453F2C4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528-4C2F-9727-C50C453F2C4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528-4C2F-9727-C50C453F2C4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528-4C2F-9727-C50C453F2C4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D528-4C2F-9727-C50C453F2C4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D528-4C2F-9727-C50C453F2C4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528-4C2F-9727-C50C453F2C4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D528-4C2F-9727-C50C453F2C4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D528-4C2F-9727-C50C453F2C4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D528-4C2F-9727-C50C453F2C4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D528-4C2F-9727-C50C453F2C4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D528-4C2F-9727-C50C453F2C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Ir provinciāls, vecmodīgs/Moderns, iesaista jauniešus</c:v>
                </c:pt>
                <c:pt idx="1">
                  <c:v>Žurnālisti ir neatkarīgi/Korumpēti, ietekmēti</c:v>
                </c:pt>
                <c:pt idx="2">
                  <c:v>Propagandas medijs/Objektīvs medijs</c:v>
                </c:pt>
                <c:pt idx="3">
                  <c:v>Pārstāv vairākuma uzskatus/šaurus uzskatus</c:v>
                </c:pt>
                <c:pt idx="4">
                  <c:v>Saturs ir tendenciozs, maldinošs/Objektīvs, neitrāls</c:v>
                </c:pt>
                <c:pt idx="5">
                  <c:v>Ciena auditoriju/izturas aroganti</c:v>
                </c:pt>
                <c:pt idx="6">
                  <c:v>Tikai tie viedokļi, kas "pūš medija stabulē"/Dažādi viedokļi</c:v>
                </c:pt>
                <c:pt idx="7">
                  <c:v>Žurnālisti ir kompetenti, zinoši/Nekompetenti, neprasmīgi</c:v>
                </c:pt>
                <c:pt idx="8">
                  <c:v>Diktē, par ko un kā domāt/Runā par svarīgo</c:v>
                </c:pt>
                <c:pt idx="9">
                  <c:v>Pārstāv žurnālistu intereses/Sabiedrības intereses</c:v>
                </c:pt>
                <c:pt idx="10">
                  <c:v>Pārstāv partiju/Pārstāv ceturto varu</c:v>
                </c:pt>
                <c:pt idx="11">
                  <c:v>Nav iespēju ietekmēt saturu/iespēja ietekmēt saturu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0.32</c:v>
                </c:pt>
                <c:pt idx="1">
                  <c:v>0.38</c:v>
                </c:pt>
                <c:pt idx="2">
                  <c:v>0.35</c:v>
                </c:pt>
                <c:pt idx="3">
                  <c:v>0.32</c:v>
                </c:pt>
                <c:pt idx="4">
                  <c:v>0.31</c:v>
                </c:pt>
                <c:pt idx="5">
                  <c:v>0.27</c:v>
                </c:pt>
                <c:pt idx="6">
                  <c:v>0.28000000000000003</c:v>
                </c:pt>
                <c:pt idx="7">
                  <c:v>0.27</c:v>
                </c:pt>
                <c:pt idx="8">
                  <c:v>0.33</c:v>
                </c:pt>
                <c:pt idx="9">
                  <c:v>0.28000000000000003</c:v>
                </c:pt>
                <c:pt idx="10">
                  <c:v>0.26</c:v>
                </c:pt>
                <c:pt idx="1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D528-4C2F-9727-C50C453F2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9626592"/>
        <c:axId val="1479630912"/>
      </c:barChart>
      <c:catAx>
        <c:axId val="1479626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9630912"/>
        <c:crosses val="autoZero"/>
        <c:auto val="1"/>
        <c:lblAlgn val="ctr"/>
        <c:lblOffset val="100"/>
        <c:noMultiLvlLbl val="0"/>
      </c:catAx>
      <c:valAx>
        <c:axId val="1479630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7962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Lielākoties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Kā vērtēt sižetā/rakstā notiekošo un secināt, ko par to domāju.</c:v>
                </c:pt>
                <c:pt idx="1">
                  <c:v>Kurā brīdī sižetā/rakstā tiek atainoti fakti, bet kurā - pausts tā veidotāju viedoklis.</c:v>
                </c:pt>
                <c:pt idx="2">
                  <c:v>Kāpēc sabiedriskais medijs izvēlas runāt par konkrēto tēmu, kas ir iemesli.</c:v>
                </c:pt>
                <c:pt idx="3">
                  <c:v>Sabiedriskais medijs atklāti pauž savu attieksmi pret konkrētajiem jautājumiem
</c:v>
                </c:pt>
                <c:pt idx="4">
                  <c:v>Kā sižetā/rakstā skaidro un sniedz papildu informāciju par konkrētu notikumu/situāciju.</c:v>
                </c:pt>
                <c:pt idx="5">
                  <c:v>Kāpēc un kāds ir konkrētais sižets vai raksts, ko medijs ir vēlējies panākt.</c:v>
                </c:pt>
                <c:pt idx="6">
                  <c:v>Kas sižetā/rakstā ir svarīgākais,  galvenā doma.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0.35</c:v>
                </c:pt>
                <c:pt idx="1">
                  <c:v>0.37</c:v>
                </c:pt>
                <c:pt idx="2">
                  <c:v>0.37</c:v>
                </c:pt>
                <c:pt idx="3">
                  <c:v>0.38</c:v>
                </c:pt>
                <c:pt idx="4">
                  <c:v>0.4</c:v>
                </c:pt>
                <c:pt idx="5">
                  <c:v>0.42</c:v>
                </c:pt>
                <c:pt idx="6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9-4440-AF7F-057D817439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Dažreiz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Kā vērtēt sižetā/rakstā notiekošo un secināt, ko par to domāju.</c:v>
                </c:pt>
                <c:pt idx="1">
                  <c:v>Kurā brīdī sižetā/rakstā tiek atainoti fakti, bet kurā - pausts tā veidotāju viedoklis.</c:v>
                </c:pt>
                <c:pt idx="2">
                  <c:v>Kāpēc sabiedriskais medijs izvēlas runāt par konkrēto tēmu, kas ir iemesli.</c:v>
                </c:pt>
                <c:pt idx="3">
                  <c:v>Sabiedriskais medijs atklāti pauž savu attieksmi pret konkrētajiem jautājumiem
</c:v>
                </c:pt>
                <c:pt idx="4">
                  <c:v>Kā sižetā/rakstā skaidro un sniedz papildu informāciju par konkrētu notikumu/situāciju.</c:v>
                </c:pt>
                <c:pt idx="5">
                  <c:v>Kāpēc un kāds ir konkrētais sižets vai raksts, ko medijs ir vēlējies panākt.</c:v>
                </c:pt>
                <c:pt idx="6">
                  <c:v>Kas sižetā/rakstā ir svarīgākais,  galvenā doma.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0.44</c:v>
                </c:pt>
                <c:pt idx="1">
                  <c:v>0.46</c:v>
                </c:pt>
                <c:pt idx="2">
                  <c:v>0.44</c:v>
                </c:pt>
                <c:pt idx="3">
                  <c:v>0.42</c:v>
                </c:pt>
                <c:pt idx="4">
                  <c:v>0.43</c:v>
                </c:pt>
                <c:pt idx="5">
                  <c:v>0.4</c:v>
                </c:pt>
                <c:pt idx="6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59-4440-AF7F-057D817439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Ļoti reti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Kā vērtēt sižetā/rakstā notiekošo un secināt, ko par to domāju.</c:v>
                </c:pt>
                <c:pt idx="1">
                  <c:v>Kurā brīdī sižetā/rakstā tiek atainoti fakti, bet kurā - pausts tā veidotāju viedoklis.</c:v>
                </c:pt>
                <c:pt idx="2">
                  <c:v>Kāpēc sabiedriskais medijs izvēlas runāt par konkrēto tēmu, kas ir iemesli.</c:v>
                </c:pt>
                <c:pt idx="3">
                  <c:v>Sabiedriskais medijs atklāti pauž savu attieksmi pret konkrētajiem jautājumiem
</c:v>
                </c:pt>
                <c:pt idx="4">
                  <c:v>Kā sižetā/rakstā skaidro un sniedz papildu informāciju par konkrētu notikumu/situāciju.</c:v>
                </c:pt>
                <c:pt idx="5">
                  <c:v>Kāpēc un kāds ir konkrētais sižets vai raksts, ko medijs ir vēlējies panākt.</c:v>
                </c:pt>
                <c:pt idx="6">
                  <c:v>Kas sižetā/rakstā ir svarīgākais,  galvenā doma.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0.21</c:v>
                </c:pt>
                <c:pt idx="1">
                  <c:v>0.17</c:v>
                </c:pt>
                <c:pt idx="2">
                  <c:v>0.19</c:v>
                </c:pt>
                <c:pt idx="3">
                  <c:v>0.19</c:v>
                </c:pt>
                <c:pt idx="4">
                  <c:v>0.17</c:v>
                </c:pt>
                <c:pt idx="5">
                  <c:v>0.19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9-4440-AF7F-057D817439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11196352"/>
        <c:axId val="1511197792"/>
      </c:barChart>
      <c:catAx>
        <c:axId val="1511196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1197792"/>
        <c:crosses val="autoZero"/>
        <c:auto val="1"/>
        <c:lblAlgn val="ctr"/>
        <c:lblOffset val="100"/>
        <c:noMultiLvlLbl val="0"/>
      </c:catAx>
      <c:valAx>
        <c:axId val="151119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1119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10367454068242"/>
          <c:y val="0.27343641732283464"/>
          <c:w val="0.83489632545931758"/>
          <c:h val="0.584601968503936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Izteikti nepiekrīt abiem apgalvojumiem</c:v>
                </c:pt>
              </c:strCache>
            </c:strRef>
          </c:tx>
          <c:spPr>
            <a:solidFill>
              <a:srgbClr val="8B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League Spartan Light" pitchFamily="2" charset="0"/>
                    <a:ea typeface="+mn-ea"/>
                    <a:cs typeface="Arial" panose="020B0604020202020204" pitchFamily="34" charset="0"/>
                  </a:defRPr>
                </a:pPr>
                <a:endParaRPr lang="en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Kultūras brīvības</c:v>
                </c:pt>
                <c:pt idx="1">
                  <c:v>Ekonomiskā pārdale</c:v>
                </c:pt>
                <c:pt idx="2">
                  <c:v>Ilgtspēja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0.15417060906814839</c:v>
                </c:pt>
                <c:pt idx="1">
                  <c:v>2.6718247231778475E-2</c:v>
                </c:pt>
                <c:pt idx="2">
                  <c:v>2.5808083182864143E-2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5-4084-BD58-FF6EFE0F69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Nepiekrīt abiem apgalvojumiem</c:v>
                </c:pt>
              </c:strCache>
            </c:strRef>
          </c:tx>
          <c:spPr>
            <a:solidFill>
              <a:srgbClr val="CD5C5C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F5-4084-BD58-FF6EFE0F697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F5-4084-BD58-FF6EFE0F69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League Spartan Light" pitchFamily="2" charset="0"/>
                    <a:ea typeface="+mn-ea"/>
                    <a:cs typeface="Arial" panose="020B0604020202020204" pitchFamily="34" charset="0"/>
                  </a:defRPr>
                </a:pPr>
                <a:endParaRPr lang="en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Kultūras brīvības</c:v>
                </c:pt>
                <c:pt idx="1">
                  <c:v>Ekonomiskā pārdale</c:v>
                </c:pt>
                <c:pt idx="2">
                  <c:v>Ilgtspēja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9.4554271878659502E-2</c:v>
                </c:pt>
                <c:pt idx="1">
                  <c:v>1.8941951139248667E-2</c:v>
                </c:pt>
                <c:pt idx="2">
                  <c:v>9.4878558458282736E-3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F5-4084-BD58-FF6EFE0F69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Nepiekrīt kādam apgalvojumam</c:v>
                </c:pt>
              </c:strCache>
            </c:strRef>
          </c:tx>
          <c:spPr>
            <a:solidFill>
              <a:srgbClr val="F4B6A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eague Spartan Light" pitchFamily="2" charset="0"/>
                    <a:ea typeface="+mn-ea"/>
                    <a:cs typeface="Arial" panose="020B0604020202020204" pitchFamily="34" charset="0"/>
                  </a:defRPr>
                </a:pPr>
                <a:endParaRPr lang="en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Kultūras brīvības</c:v>
                </c:pt>
                <c:pt idx="1">
                  <c:v>Ekonomiskā pārdale</c:v>
                </c:pt>
                <c:pt idx="2">
                  <c:v>Ilgtspēja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0.18933997006716835</c:v>
                </c:pt>
                <c:pt idx="1">
                  <c:v>4.1736265312243337E-2</c:v>
                </c:pt>
                <c:pt idx="2">
                  <c:v>4.8265958744360966E-2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F5-4084-BD58-FF6EFE0F69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Drīzāk nepiekrīt</c:v>
                </c:pt>
              </c:strCache>
            </c:strRef>
          </c:tx>
          <c:spPr>
            <a:solidFill>
              <a:srgbClr val="FAD6C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eague Spartan Light" pitchFamily="2" charset="0"/>
                    <a:ea typeface="+mn-ea"/>
                    <a:cs typeface="Arial" panose="020B0604020202020204" pitchFamily="34" charset="0"/>
                  </a:defRPr>
                </a:pPr>
                <a:endParaRPr lang="en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Kultūras brīvības</c:v>
                </c:pt>
                <c:pt idx="1">
                  <c:v>Ekonomiskā pārdale</c:v>
                </c:pt>
                <c:pt idx="2">
                  <c:v>Ilgtspēja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0.13084431006317232</c:v>
                </c:pt>
                <c:pt idx="1">
                  <c:v>9.4602183845220386E-2</c:v>
                </c:pt>
                <c:pt idx="2">
                  <c:v>7.3371978114598169E-2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F5-4084-BD58-FF6EFE0F697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Nav izteiktas pozīcijas</c:v>
                </c:pt>
              </c:strCache>
            </c:strRef>
          </c:tx>
          <c:spPr>
            <a:solidFill>
              <a:srgbClr val="E3E3E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eague Spartan Light" pitchFamily="2" charset="0"/>
                    <a:ea typeface="+mn-ea"/>
                    <a:cs typeface="Arial" panose="020B0604020202020204" pitchFamily="34" charset="0"/>
                  </a:defRPr>
                </a:pPr>
                <a:endParaRPr lang="en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Kultūras brīvības</c:v>
                </c:pt>
                <c:pt idx="1">
                  <c:v>Ekonomiskā pārdale</c:v>
                </c:pt>
                <c:pt idx="2">
                  <c:v>Ilgtspēja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0.20977450283292101</c:v>
                </c:pt>
                <c:pt idx="1">
                  <c:v>0.18753581262637745</c:v>
                </c:pt>
                <c:pt idx="2">
                  <c:v>0.21314172660097763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F5-4084-BD58-FF6EFE0F697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Drīzāk piekrīt</c:v>
                </c:pt>
              </c:strCache>
            </c:strRef>
          </c:tx>
          <c:spPr>
            <a:solidFill>
              <a:srgbClr val="B2E3B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eague Spartan Light" pitchFamily="2" charset="0"/>
                    <a:ea typeface="+mn-ea"/>
                    <a:cs typeface="Arial" panose="020B0604020202020204" pitchFamily="34" charset="0"/>
                  </a:defRPr>
                </a:pPr>
                <a:endParaRPr lang="en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Kultūras brīvības</c:v>
                </c:pt>
                <c:pt idx="1">
                  <c:v>Ekonomiskā pārdale</c:v>
                </c:pt>
                <c:pt idx="2">
                  <c:v>Ilgtspēja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9.5343922460976657E-2</c:v>
                </c:pt>
                <c:pt idx="1">
                  <c:v>0.14612661660414278</c:v>
                </c:pt>
                <c:pt idx="2">
                  <c:v>0.18087124597935547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F5-4084-BD58-FF6EFE0F697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Piekrīt kādam apgalvojumam</c:v>
                </c:pt>
              </c:strCache>
            </c:strRef>
          </c:tx>
          <c:spPr>
            <a:solidFill>
              <a:srgbClr val="66BB6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eague Spartan Light" pitchFamily="2" charset="0"/>
                    <a:ea typeface="+mn-ea"/>
                    <a:cs typeface="Arial" panose="020B0604020202020204" pitchFamily="34" charset="0"/>
                  </a:defRPr>
                </a:pPr>
                <a:endParaRPr lang="en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Kultūras brīvības</c:v>
                </c:pt>
                <c:pt idx="1">
                  <c:v>Ekonomiskā pārdale</c:v>
                </c:pt>
                <c:pt idx="2">
                  <c:v>Ilgtspēja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6.5832566237578313E-2</c:v>
                </c:pt>
                <c:pt idx="1">
                  <c:v>0.2111131969836402</c:v>
                </c:pt>
                <c:pt idx="2">
                  <c:v>0.22115876298262696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F5-4084-BD58-FF6EFE0F697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Piekrīt abiem apgalvojumiem</c:v>
                </c:pt>
              </c:strCache>
            </c:strRef>
          </c:tx>
          <c:spPr>
            <a:solidFill>
              <a:srgbClr val="388E3C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League Spartan Light" pitchFamily="2" charset="0"/>
                    <a:ea typeface="+mn-ea"/>
                    <a:cs typeface="Arial" panose="020B0604020202020204" pitchFamily="34" charset="0"/>
                  </a:defRPr>
                </a:pPr>
                <a:endParaRPr lang="en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Kultūras brīvības</c:v>
                </c:pt>
                <c:pt idx="1">
                  <c:v>Ekonomiskā pārdale</c:v>
                </c:pt>
                <c:pt idx="2">
                  <c:v>Ilgtspēja</c:v>
                </c:pt>
              </c:strCache>
            </c:strRef>
          </c:cat>
          <c:val>
            <c:numRef>
              <c:f>Sheet1!$I$2:$I$4</c:f>
              <c:numCache>
                <c:formatCode>0%</c:formatCode>
                <c:ptCount val="3"/>
                <c:pt idx="0">
                  <c:v>3.8818203527334401E-2</c:v>
                </c:pt>
                <c:pt idx="1">
                  <c:v>0.1367523388343975</c:v>
                </c:pt>
                <c:pt idx="2">
                  <c:v>0.11468247402618888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7F5-4084-BD58-FF6EFE0F6979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Izteikti piekrīt abiem apgalvojumiem</c:v>
                </c:pt>
              </c:strCache>
            </c:strRef>
          </c:tx>
          <c:spPr>
            <a:solidFill>
              <a:srgbClr val="1B5E2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F5-4084-BD58-FF6EFE0F69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League Spartan Light" pitchFamily="2" charset="0"/>
                    <a:ea typeface="+mn-ea"/>
                    <a:cs typeface="Arial" panose="020B0604020202020204" pitchFamily="34" charset="0"/>
                  </a:defRPr>
                </a:pPr>
                <a:endParaRPr lang="en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Kultūras brīvības</c:v>
                </c:pt>
                <c:pt idx="1">
                  <c:v>Ekonomiskā pārdale</c:v>
                </c:pt>
                <c:pt idx="2">
                  <c:v>Ilgtspēja</c:v>
                </c:pt>
              </c:strCache>
            </c:strRef>
          </c:cat>
          <c:val>
            <c:numRef>
              <c:f>Sheet1!$J$2:$J$4</c:f>
              <c:numCache>
                <c:formatCode>0%</c:formatCode>
                <c:ptCount val="3"/>
                <c:pt idx="0">
                  <c:v>2.1321643864041104E-2</c:v>
                </c:pt>
                <c:pt idx="1">
                  <c:v>0.13647338742295129</c:v>
                </c:pt>
                <c:pt idx="2">
                  <c:v>0.11321191452319959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7F5-4084-BD58-FF6EFE0F69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801550799"/>
        <c:axId val="801549135"/>
      </c:barChart>
      <c:catAx>
        <c:axId val="80155079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Light" pitchFamily="2" charset="0"/>
                <a:ea typeface="+mn-ea"/>
                <a:cs typeface="Arial" panose="020B0604020202020204" pitchFamily="34" charset="0"/>
              </a:defRPr>
            </a:pPr>
            <a:endParaRPr lang="en-LV"/>
          </a:p>
        </c:txPr>
        <c:crossAx val="801549135"/>
        <c:crosses val="autoZero"/>
        <c:auto val="1"/>
        <c:lblAlgn val="ctr"/>
        <c:lblOffset val="100"/>
        <c:noMultiLvlLbl val="0"/>
      </c:catAx>
      <c:valAx>
        <c:axId val="801549135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eague Spartan Light" pitchFamily="2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/>
                  <a:t>Bāze: Visi respondenti (n=1625, N=1625).</a:t>
                </a:r>
              </a:p>
            </c:rich>
          </c:tx>
          <c:layout>
            <c:manualLayout>
              <c:xMode val="edge"/>
              <c:yMode val="edge"/>
              <c:x val="0.34915603674540685"/>
              <c:y val="0.939151771653543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eague Spartan Light" pitchFamily="2" charset="0"/>
                  <a:ea typeface="+mn-ea"/>
                  <a:cs typeface="Arial" panose="020B0604020202020204" pitchFamily="34" charset="0"/>
                </a:defRPr>
              </a:pPr>
              <a:endParaRPr lang="en-LV"/>
            </a:p>
          </c:txPr>
        </c:title>
        <c:numFmt formatCode="0%" sourceLinked="1"/>
        <c:majorTickMark val="out"/>
        <c:minorTickMark val="none"/>
        <c:tickLblPos val="nextTo"/>
        <c:crossAx val="801550799"/>
        <c:crosses val="max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4999999999999999E-2"/>
          <c:w val="0.97941713055032475"/>
          <c:h val="0.26313877952755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eague Spartan Light" pitchFamily="2" charset="0"/>
              <a:ea typeface="+mn-ea"/>
              <a:cs typeface="Arial" panose="020B0604020202020204" pitchFamily="34" charset="0"/>
            </a:defRPr>
          </a:pPr>
          <a:endParaRPr lang="en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  <a:latin typeface="League Spartan Light" pitchFamily="2" charset="0"/>
          <a:cs typeface="Arial" panose="020B0604020202020204" pitchFamily="34" charset="0"/>
        </a:defRPr>
      </a:pPr>
      <a:endParaRPr lang="en-L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Light" pitchFamily="2" charset="0"/>
                <a:ea typeface="+mn-ea"/>
                <a:cs typeface="+mn-cs"/>
              </a:defRPr>
            </a:pPr>
            <a:r>
              <a:rPr lang="pt-BR" sz="900" dirty="0"/>
              <a:t>Bāze: Visi respondenti (n=1625, N=1625).</a:t>
            </a:r>
          </a:p>
        </c:rich>
      </c:tx>
      <c:layout>
        <c:manualLayout>
          <c:xMode val="edge"/>
          <c:yMode val="edge"/>
          <c:x val="0.28984488188976376"/>
          <c:y val="0.96071437007874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eague Spartan Light" pitchFamily="2" charset="0"/>
              <a:ea typeface="+mn-ea"/>
              <a:cs typeface="+mn-cs"/>
            </a:defRPr>
          </a:pPr>
          <a:endParaRPr lang="en-LV"/>
        </a:p>
      </c:txPr>
    </c:title>
    <c:autoTitleDeleted val="0"/>
    <c:plotArea>
      <c:layout>
        <c:manualLayout>
          <c:layoutTarget val="inner"/>
          <c:xMode val="edge"/>
          <c:yMode val="edge"/>
          <c:x val="8.0277952755905505E-2"/>
          <c:y val="0.21979035433070865"/>
          <c:w val="0.72965649606299221"/>
          <c:h val="0.7296564960629922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weight</c:v>
                </c:pt>
              </c:strCache>
            </c:strRef>
          </c:tx>
          <c:dPt>
            <c:idx val="0"/>
            <c:bubble3D val="0"/>
            <c:spPr>
              <a:solidFill>
                <a:srgbClr val="4A90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47-4FAB-82CF-1C5318C50844}"/>
              </c:ext>
            </c:extLst>
          </c:dPt>
          <c:dPt>
            <c:idx val="1"/>
            <c:bubble3D val="0"/>
            <c:spPr>
              <a:solidFill>
                <a:srgbClr val="C039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47-4FAB-82CF-1C5318C50844}"/>
              </c:ext>
            </c:extLst>
          </c:dPt>
          <c:dPt>
            <c:idx val="2"/>
            <c:bubble3D val="0"/>
            <c:spPr>
              <a:solidFill>
                <a:srgbClr val="27AE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47-4FAB-82CF-1C5318C50844}"/>
              </c:ext>
            </c:extLst>
          </c:dPt>
          <c:dPt>
            <c:idx val="3"/>
            <c:bubble3D val="0"/>
            <c:spPr>
              <a:solidFill>
                <a:srgbClr val="2A4F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47-4FAB-82CF-1C5318C50844}"/>
              </c:ext>
            </c:extLst>
          </c:dPt>
          <c:dPt>
            <c:idx val="4"/>
            <c:bubble3D val="0"/>
            <c:spPr>
              <a:solidFill>
                <a:srgbClr val="95A5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47-4FAB-82CF-1C5318C50844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47-4FAB-82CF-1C5318C50844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447-4FAB-82CF-1C5318C50844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447-4FAB-82CF-1C5318C50844}"/>
              </c:ext>
            </c:extLst>
          </c:dPt>
          <c:dLbls>
            <c:dLbl>
              <c:idx val="3"/>
              <c:layout>
                <c:manualLayout>
                  <c:x val="0.1075"/>
                  <c:y val="-7.69684055118110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74999999999999"/>
                      <c:h val="0.12562499999999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447-4FAB-82CF-1C5318C50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League Spartan Light" pitchFamily="2" charset="0"/>
                    <a:ea typeface="+mn-ea"/>
                    <a:cs typeface="+mn-cs"/>
                  </a:defRPr>
                </a:pPr>
                <a:endParaRPr lang="en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Liberāls</c:v>
                </c:pt>
                <c:pt idx="1">
                  <c:v>Sociālists</c:v>
                </c:pt>
                <c:pt idx="2">
                  <c:v>Zaļais</c:v>
                </c:pt>
                <c:pt idx="3">
                  <c:v>Konservatīvs</c:v>
                </c:pt>
                <c:pt idx="4">
                  <c:v>Centrisks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6.8911149105096173E-2</c:v>
                </c:pt>
                <c:pt idx="1">
                  <c:v>0.21383320643868306</c:v>
                </c:pt>
                <c:pt idx="2">
                  <c:v>0.31103978160895057</c:v>
                </c:pt>
                <c:pt idx="3">
                  <c:v>0.23632859270517054</c:v>
                </c:pt>
                <c:pt idx="4">
                  <c:v>0.16988727014209973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447-4FAB-82CF-1C5318C50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eague Spartan Light" pitchFamily="2" charset="0"/>
        </a:defRPr>
      </a:pPr>
      <a:endParaRPr lang="en-LV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0.75956</cdr:x>
      <cdr:y>0.55111</cdr:y>
    </cdr:from>
    <cdr:to>
      <cdr:x>0.80636</cdr:x>
      <cdr:y>0.91232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F9E2E0D7-D882-C510-D586-4428BC769EE9}"/>
            </a:ext>
          </a:extLst>
        </cdr:cNvPr>
        <cdr:cNvSpPr/>
      </cdr:nvSpPr>
      <cdr:spPr>
        <a:xfrm xmlns:a="http://schemas.openxmlformats.org/drawingml/2006/main" rot="1096295">
          <a:off x="3776828" y="2481633"/>
          <a:ext cx="232707" cy="1626472"/>
        </a:xfrm>
        <a:prstGeom xmlns:a="http://schemas.openxmlformats.org/drawingml/2006/main" prst="rightBrace">
          <a:avLst>
            <a:gd name="adj1" fmla="val 62179"/>
            <a:gd name="adj2" fmla="val 50000"/>
          </a:avLst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0.82195</cdr:x>
      <cdr:y>0.71936</cdr:y>
    </cdr:from>
    <cdr:to>
      <cdr:x>0.95119</cdr:x>
      <cdr:y>0.79455</cdr:y>
    </cdr:to>
    <cdr:sp macro="" textlink="">
      <cdr:nvSpPr>
        <cdr:cNvPr id="3" name="TextBox 14">
          <a:extLst xmlns:a="http://schemas.openxmlformats.org/drawingml/2006/main">
            <a:ext uri="{FF2B5EF4-FFF2-40B4-BE49-F238E27FC236}">
              <a16:creationId xmlns:a16="http://schemas.microsoft.com/office/drawing/2014/main" id="{E1391390-E571-ABF2-4A62-4B78A5441D97}"/>
            </a:ext>
          </a:extLst>
        </cdr:cNvPr>
        <cdr:cNvSpPr txBox="1"/>
      </cdr:nvSpPr>
      <cdr:spPr>
        <a:xfrm xmlns:a="http://schemas.openxmlformats.org/drawingml/2006/main">
          <a:off x="4087046" y="3239243"/>
          <a:ext cx="64264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lv-LV" sz="1600" dirty="0"/>
            <a:t>52%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2085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4949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7" descr="SMO_FONS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 descr="SMO_ZELTITAIS FONS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750" y="5994400"/>
            <a:ext cx="1222375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7"/>
          <p:cNvSpPr txBox="1">
            <a:spLocks noGrp="1"/>
          </p:cNvSpPr>
          <p:nvPr>
            <p:ph type="ctrTitle"/>
          </p:nvPr>
        </p:nvSpPr>
        <p:spPr>
          <a:xfrm>
            <a:off x="2953280" y="1204266"/>
            <a:ext cx="8900054" cy="96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subTitle" idx="1"/>
          </p:nvPr>
        </p:nvSpPr>
        <p:spPr>
          <a:xfrm>
            <a:off x="2953279" y="2103966"/>
            <a:ext cx="7037388" cy="145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643938" y="69865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536575" y="6140450"/>
            <a:ext cx="30480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5708650" y="700246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 dirty="0"/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575" y="5089241"/>
            <a:ext cx="1191528" cy="73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5BABC7-8A70-3157-B3D2-13E877C31E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16003" y="511218"/>
            <a:ext cx="1753335" cy="48553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3045600" y="313038"/>
            <a:ext cx="8526462" cy="86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3045600" y="1357200"/>
            <a:ext cx="8526462" cy="472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643938" y="69865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536575" y="6140450"/>
            <a:ext cx="30480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5708650" y="700246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 dirty="0"/>
          </a:p>
        </p:txBody>
      </p:sp>
      <p:pic>
        <p:nvPicPr>
          <p:cNvPr id="2" name="Google Shape;13;p26">
            <a:extLst>
              <a:ext uri="{FF2B5EF4-FFF2-40B4-BE49-F238E27FC236}">
                <a16:creationId xmlns:a16="http://schemas.microsoft.com/office/drawing/2014/main" id="{5BC771DD-FB2C-C671-4D78-D2548353EE0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6575" y="5089241"/>
            <a:ext cx="1191528" cy="733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pos="17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3045600" y="313038"/>
            <a:ext cx="8526462" cy="86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3045600" y="1357200"/>
            <a:ext cx="8526462" cy="472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643938" y="69865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536575" y="6140450"/>
            <a:ext cx="30480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5708650" y="700246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9674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175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3045600" y="1326445"/>
            <a:ext cx="8543573" cy="51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3045600" y="1994370"/>
            <a:ext cx="8157870" cy="348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dt" idx="10"/>
          </p:nvPr>
        </p:nvSpPr>
        <p:spPr>
          <a:xfrm>
            <a:off x="8643938" y="69865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30"/>
          <p:cNvSpPr txBox="1">
            <a:spLocks noGrp="1"/>
          </p:cNvSpPr>
          <p:nvPr>
            <p:ph type="ftr" idx="11"/>
          </p:nvPr>
        </p:nvSpPr>
        <p:spPr>
          <a:xfrm>
            <a:off x="536575" y="6140450"/>
            <a:ext cx="30480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5708650" y="700246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 dirty="0"/>
          </a:p>
        </p:txBody>
      </p:sp>
      <p:pic>
        <p:nvPicPr>
          <p:cNvPr id="2" name="Google Shape;13;p26">
            <a:extLst>
              <a:ext uri="{FF2B5EF4-FFF2-40B4-BE49-F238E27FC236}">
                <a16:creationId xmlns:a16="http://schemas.microsoft.com/office/drawing/2014/main" id="{17A90A83-465D-E900-8F8D-7F4E003703C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6575" y="5089241"/>
            <a:ext cx="1191528" cy="733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D75F21-EB5A-A46E-CC45-CAFD400A6ABF}"/>
              </a:ext>
            </a:extLst>
          </p:cNvPr>
          <p:cNvSpPr/>
          <p:nvPr userDrawn="1"/>
        </p:nvSpPr>
        <p:spPr>
          <a:xfrm>
            <a:off x="0" y="316800"/>
            <a:ext cx="12101384" cy="864000"/>
          </a:xfrm>
          <a:prstGeom prst="rect">
            <a:avLst/>
          </a:prstGeom>
          <a:solidFill>
            <a:srgbClr val="BD3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96A5BF-6815-0E10-1566-27FACB188284}"/>
              </a:ext>
            </a:extLst>
          </p:cNvPr>
          <p:cNvSpPr/>
          <p:nvPr userDrawn="1"/>
        </p:nvSpPr>
        <p:spPr>
          <a:xfrm>
            <a:off x="2794001" y="316800"/>
            <a:ext cx="9397999" cy="864000"/>
          </a:xfrm>
          <a:prstGeom prst="rect">
            <a:avLst/>
          </a:prstGeom>
          <a:solidFill>
            <a:srgbClr val="AD9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" name="Google Shape;8;p26"/>
          <p:cNvSpPr txBox="1">
            <a:spLocks noGrp="1"/>
          </p:cNvSpPr>
          <p:nvPr>
            <p:ph type="title"/>
          </p:nvPr>
        </p:nvSpPr>
        <p:spPr>
          <a:xfrm>
            <a:off x="3055938" y="409575"/>
            <a:ext cx="8526462" cy="69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v-LV"/>
              <a:t> </a:t>
            </a:r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body" idx="1"/>
          </p:nvPr>
        </p:nvSpPr>
        <p:spPr>
          <a:xfrm>
            <a:off x="3055938" y="1439863"/>
            <a:ext cx="8526462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dt" idx="10"/>
          </p:nvPr>
        </p:nvSpPr>
        <p:spPr>
          <a:xfrm>
            <a:off x="8643938" y="69865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dirty="0"/>
          </a:p>
        </p:txBody>
      </p:sp>
      <p:sp>
        <p:nvSpPr>
          <p:cNvPr id="11" name="Google Shape;11;p26"/>
          <p:cNvSpPr txBox="1">
            <a:spLocks noGrp="1"/>
          </p:cNvSpPr>
          <p:nvPr>
            <p:ph type="ftr" idx="11"/>
          </p:nvPr>
        </p:nvSpPr>
        <p:spPr>
          <a:xfrm>
            <a:off x="536575" y="6140450"/>
            <a:ext cx="30480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dirty="0"/>
          </a:p>
        </p:txBody>
      </p:sp>
      <p:sp>
        <p:nvSpPr>
          <p:cNvPr id="12" name="Google Shape;12;p26"/>
          <p:cNvSpPr txBox="1">
            <a:spLocks noGrp="1"/>
          </p:cNvSpPr>
          <p:nvPr>
            <p:ph type="sldNum" idx="12"/>
          </p:nvPr>
        </p:nvSpPr>
        <p:spPr>
          <a:xfrm>
            <a:off x="5708650" y="700246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2B4C5-AE42-38BA-59B1-CD879D3DAE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16003" y="511218"/>
            <a:ext cx="1753335" cy="48553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005519" y="3337396"/>
            <a:ext cx="9006869" cy="124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lv-LV" sz="2800" dirty="0">
                <a:solidFill>
                  <a:schemeClr val="bg1"/>
                </a:solidFill>
              </a:rPr>
              <a:t>Auditorijas izpratne par Latvijas Sabiedrisko mediju </a:t>
            </a:r>
          </a:p>
          <a:p>
            <a:endParaRPr lang="lv-LV" sz="4000" dirty="0"/>
          </a:p>
        </p:txBody>
      </p:sp>
      <p:sp>
        <p:nvSpPr>
          <p:cNvPr id="2" name="Google Shape;61;p3">
            <a:extLst>
              <a:ext uri="{FF2B5EF4-FFF2-40B4-BE49-F238E27FC236}">
                <a16:creationId xmlns:a16="http://schemas.microsoft.com/office/drawing/2014/main" id="{2C566F0A-458C-43A3-4D6A-D3C4F31CFFFC}"/>
              </a:ext>
            </a:extLst>
          </p:cNvPr>
          <p:cNvSpPr txBox="1">
            <a:spLocks/>
          </p:cNvSpPr>
          <p:nvPr/>
        </p:nvSpPr>
        <p:spPr>
          <a:xfrm>
            <a:off x="412954" y="1849258"/>
            <a:ext cx="12192000" cy="124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lv-LV" sz="4800" b="1" cap="all" dirty="0"/>
              <a:t>Ko «VIŅI» domā par «MUMS»</a:t>
            </a:r>
            <a:r>
              <a:rPr lang="lv-LV" sz="4800" b="1" dirty="0"/>
              <a:t>?</a:t>
            </a:r>
            <a:endParaRPr lang="lv-LV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D1218-1494-D9E8-A860-AB5675B3FBA6}"/>
              </a:ext>
            </a:extLst>
          </p:cNvPr>
          <p:cNvSpPr txBox="1"/>
          <p:nvPr/>
        </p:nvSpPr>
        <p:spPr>
          <a:xfrm>
            <a:off x="6803923" y="5948515"/>
            <a:ext cx="5319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1600" dirty="0">
                <a:solidFill>
                  <a:schemeClr val="bg1"/>
                </a:solidFill>
              </a:rPr>
              <a:t>Edmunds Apsalons, Latvijas Sabiedriskā medija ombuds</a:t>
            </a:r>
          </a:p>
          <a:p>
            <a:r>
              <a:rPr lang="lv-LV" sz="1600" dirty="0">
                <a:solidFill>
                  <a:schemeClr val="bg1"/>
                </a:solidFill>
              </a:rPr>
              <a:t>Gatis Bolinskis, «</a:t>
            </a:r>
            <a:r>
              <a:rPr lang="lv-LV" sz="1600" dirty="0" err="1">
                <a:solidFill>
                  <a:schemeClr val="bg1"/>
                </a:solidFill>
              </a:rPr>
              <a:t>Motival</a:t>
            </a:r>
            <a:r>
              <a:rPr lang="lv-LV" sz="1600" dirty="0">
                <a:solidFill>
                  <a:schemeClr val="bg1"/>
                </a:solidFill>
              </a:rPr>
              <a:t>» valdes loceklis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B6D6-548E-F7CB-07D3-9AE64AC2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529" y="313038"/>
            <a:ext cx="8789533" cy="869376"/>
          </a:xfrm>
        </p:spPr>
        <p:txBody>
          <a:bodyPr/>
          <a:lstStyle/>
          <a:p>
            <a:pPr algn="ctr"/>
            <a:r>
              <a:rPr lang="lv-LV" sz="3600" b="0" dirty="0"/>
              <a:t>IDEOLOĢISKO NOSTĀJU PRETMETI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23C08B-6170-FCF6-241A-BD4ADA150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699095"/>
              </p:ext>
            </p:extLst>
          </p:nvPr>
        </p:nvGraphicFramePr>
        <p:xfrm>
          <a:off x="3302145" y="1550068"/>
          <a:ext cx="8699123" cy="44649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75301">
                  <a:extLst>
                    <a:ext uri="{9D8B030D-6E8A-4147-A177-3AD203B41FA5}">
                      <a16:colId xmlns:a16="http://schemas.microsoft.com/office/drawing/2014/main" val="3752064204"/>
                    </a:ext>
                  </a:extLst>
                </a:gridCol>
                <a:gridCol w="732137">
                  <a:extLst>
                    <a:ext uri="{9D8B030D-6E8A-4147-A177-3AD203B41FA5}">
                      <a16:colId xmlns:a16="http://schemas.microsoft.com/office/drawing/2014/main" val="4249292556"/>
                    </a:ext>
                  </a:extLst>
                </a:gridCol>
                <a:gridCol w="685188">
                  <a:extLst>
                    <a:ext uri="{9D8B030D-6E8A-4147-A177-3AD203B41FA5}">
                      <a16:colId xmlns:a16="http://schemas.microsoft.com/office/drawing/2014/main" val="4144257069"/>
                    </a:ext>
                  </a:extLst>
                </a:gridCol>
                <a:gridCol w="857325">
                  <a:extLst>
                    <a:ext uri="{9D8B030D-6E8A-4147-A177-3AD203B41FA5}">
                      <a16:colId xmlns:a16="http://schemas.microsoft.com/office/drawing/2014/main" val="918399087"/>
                    </a:ext>
                  </a:extLst>
                </a:gridCol>
                <a:gridCol w="677417">
                  <a:extLst>
                    <a:ext uri="{9D8B030D-6E8A-4147-A177-3AD203B41FA5}">
                      <a16:colId xmlns:a16="http://schemas.microsoft.com/office/drawing/2014/main" val="144015885"/>
                    </a:ext>
                  </a:extLst>
                </a:gridCol>
                <a:gridCol w="903829">
                  <a:extLst>
                    <a:ext uri="{9D8B030D-6E8A-4147-A177-3AD203B41FA5}">
                      <a16:colId xmlns:a16="http://schemas.microsoft.com/office/drawing/2014/main" val="3942613569"/>
                    </a:ext>
                  </a:extLst>
                </a:gridCol>
                <a:gridCol w="2367926">
                  <a:extLst>
                    <a:ext uri="{9D8B030D-6E8A-4147-A177-3AD203B41FA5}">
                      <a16:colId xmlns:a16="http://schemas.microsoft.com/office/drawing/2014/main" val="3519049772"/>
                    </a:ext>
                  </a:extLst>
                </a:gridCol>
              </a:tblGrid>
              <a:tr h="42574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</a:rPr>
                        <a:t>Apgalvojums 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</a:rPr>
                        <a:t>Noteikti šim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</a:rPr>
                        <a:t>Drīzāk šim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</a:rPr>
                        <a:t>Abi vienādi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</a:rPr>
                        <a:t>Drīzāk šim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</a:rPr>
                        <a:t>Noteikti šim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</a:rPr>
                        <a:t>Apgalvojums 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extLst>
                  <a:ext uri="{0D108BD9-81ED-4DB2-BD59-A6C34878D82A}">
                    <a16:rowId xmlns:a16="http://schemas.microsoft.com/office/drawing/2014/main" val="1118296426"/>
                  </a:ext>
                </a:extLst>
              </a:tr>
              <a:tr h="79175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</a:rPr>
                        <a:t>Valstij ir jāierobežo homoseksuālu cilvēku tiesības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</a:rPr>
                        <a:t>Valstij jānodrošina homoseksuāliem cilvēkiem visas tās pašas tiesības, kas heteroseksuāliem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extLst>
                  <a:ext uri="{0D108BD9-81ED-4DB2-BD59-A6C34878D82A}">
                    <a16:rowId xmlns:a16="http://schemas.microsoft.com/office/drawing/2014/main" val="3396406980"/>
                  </a:ext>
                </a:extLst>
              </a:tr>
              <a:tr h="4743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</a:rPr>
                        <a:t>Valstij ir jāierobežo imigrācija un imigrantu tiesības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</a:rPr>
                        <a:t>Valstij nav jāierobežo imigrācija un imigrantu tiesības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extLst>
                  <a:ext uri="{0D108BD9-81ED-4DB2-BD59-A6C34878D82A}">
                    <a16:rowId xmlns:a16="http://schemas.microsoft.com/office/drawing/2014/main" val="19892577"/>
                  </a:ext>
                </a:extLst>
              </a:tr>
              <a:tr h="79175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t-LT" sz="1200" dirty="0">
                          <a:effectLst/>
                        </a:rPr>
                        <a:t>Valstij ir jāsamazina iedzīvotāju ienākumu nevienlīdzību, tai skaitā lielākas algas apliekot ar lielākiem nodokļiem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t-LT" sz="1200" dirty="0">
                          <a:effectLst/>
                        </a:rPr>
                        <a:t>Valstij nav nekādas daļas, cik katrs nopelna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extLst>
                  <a:ext uri="{0D108BD9-81ED-4DB2-BD59-A6C34878D82A}">
                    <a16:rowId xmlns:a16="http://schemas.microsoft.com/office/drawing/2014/main" val="1016087613"/>
                  </a:ext>
                </a:extLst>
              </a:tr>
              <a:tr h="39027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</a:rPr>
                        <a:t>Valstij ir jāregulē tirgus cenas un uzņēmumu konkurence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</a:rPr>
                        <a:t>Valstij nav nekādas daļas par tirgus cenām un konkurenci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extLst>
                  <a:ext uri="{0D108BD9-81ED-4DB2-BD59-A6C34878D82A}">
                    <a16:rowId xmlns:a16="http://schemas.microsoft.com/office/drawing/2014/main" val="3783066146"/>
                  </a:ext>
                </a:extLst>
              </a:tr>
              <a:tr h="79175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t-LT" sz="1200" dirty="0">
                          <a:effectLst/>
                        </a:rPr>
                        <a:t>Valstij ir jāpieņem lēmumi, kas aizsargā nākotnes paaudžu dzīves kvalitāti, pat ja tie ir nepopulāri šodienas vēlētāju acīs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t-LT" sz="1200" dirty="0">
                          <a:effectLst/>
                        </a:rPr>
                        <a:t>Valstij nav jāupurē šodienas intereses nākotnes labā – jāņem vērā vēlētāju šī brīža vēlmes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extLst>
                  <a:ext uri="{0D108BD9-81ED-4DB2-BD59-A6C34878D82A}">
                    <a16:rowId xmlns:a16="http://schemas.microsoft.com/office/drawing/2014/main" val="3509025736"/>
                  </a:ext>
                </a:extLst>
              </a:tr>
              <a:tr h="79175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t-LT" sz="1200" dirty="0">
                          <a:effectLst/>
                        </a:rPr>
                        <a:t>Valstij ir jārīkojas, lai aizsargātu vidi un bioloģisko daudzveidību, pat ja tas nozīmē būtiski ierobežot patēriņu un ekonomisko izaugsmi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lv-LV" sz="1200" dirty="0">
                          <a:effectLst/>
                          <a:latin typeface="Wingdings" panose="05000000000000000000" pitchFamily="2" charset="2"/>
                        </a:rPr>
                        <a:t>¢</a:t>
                      </a:r>
                      <a:endParaRPr lang="en-US" sz="1200" dirty="0"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lt-LT" sz="1200" dirty="0">
                          <a:effectLst/>
                        </a:rPr>
                        <a:t>Valstij nav jāiejaucas vides aizsardzībā, ja tas kavē uzņēmējdarbību vai iedzīvotāju patēriņu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28" marR="67328" marT="0" marB="0"/>
                </a:tc>
                <a:extLst>
                  <a:ext uri="{0D108BD9-81ED-4DB2-BD59-A6C34878D82A}">
                    <a16:rowId xmlns:a16="http://schemas.microsoft.com/office/drawing/2014/main" val="33395806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6D8596-51AC-9443-F533-083A3E2007E2}"/>
              </a:ext>
            </a:extLst>
          </p:cNvPr>
          <p:cNvSpPr txBox="1"/>
          <p:nvPr/>
        </p:nvSpPr>
        <p:spPr>
          <a:xfrm>
            <a:off x="2906414" y="227278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>
                <a:solidFill>
                  <a:schemeClr val="bg2"/>
                </a:solidFill>
              </a:rPr>
              <a:t>K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C87BD-BFB5-A198-5510-428B85ED59FB}"/>
              </a:ext>
            </a:extLst>
          </p:cNvPr>
          <p:cNvSpPr txBox="1"/>
          <p:nvPr/>
        </p:nvSpPr>
        <p:spPr>
          <a:xfrm>
            <a:off x="2906414" y="2948286"/>
            <a:ext cx="31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solidFill>
                  <a:schemeClr val="bg2"/>
                </a:solidFill>
              </a:rPr>
              <a:t>K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905D1-6DAF-2C95-2BD0-0AD2733E3A9E}"/>
              </a:ext>
            </a:extLst>
          </p:cNvPr>
          <p:cNvSpPr txBox="1"/>
          <p:nvPr/>
        </p:nvSpPr>
        <p:spPr>
          <a:xfrm>
            <a:off x="2906414" y="3602205"/>
            <a:ext cx="31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solidFill>
                  <a:srgbClr val="FF0000"/>
                </a:solidFill>
              </a:rPr>
              <a:t>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11E11-4A82-4238-5CC0-80BDCCB2EABA}"/>
              </a:ext>
            </a:extLst>
          </p:cNvPr>
          <p:cNvSpPr txBox="1"/>
          <p:nvPr/>
        </p:nvSpPr>
        <p:spPr>
          <a:xfrm>
            <a:off x="2906414" y="4169420"/>
            <a:ext cx="31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solidFill>
                  <a:srgbClr val="FF0000"/>
                </a:solidFill>
              </a:rPr>
              <a:t>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1C0D2-A07F-F1A1-DCF4-65605B89E69A}"/>
              </a:ext>
            </a:extLst>
          </p:cNvPr>
          <p:cNvSpPr txBox="1"/>
          <p:nvPr/>
        </p:nvSpPr>
        <p:spPr>
          <a:xfrm>
            <a:off x="2906414" y="4666259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>
                <a:solidFill>
                  <a:srgbClr val="009900"/>
                </a:solidFill>
              </a:rPr>
              <a:t>I</a:t>
            </a:r>
            <a:endParaRPr lang="en-US" sz="1600" b="1" dirty="0">
              <a:solidFill>
                <a:srgbClr val="0099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798B6-8C3D-0870-B2F2-0DB774F551BB}"/>
              </a:ext>
            </a:extLst>
          </p:cNvPr>
          <p:cNvSpPr txBox="1"/>
          <p:nvPr/>
        </p:nvSpPr>
        <p:spPr>
          <a:xfrm>
            <a:off x="2906414" y="5474067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>
                <a:solidFill>
                  <a:srgbClr val="009900"/>
                </a:solidFill>
              </a:rPr>
              <a:t>I</a:t>
            </a:r>
            <a:endParaRPr 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0325-E87B-3763-F682-E93CA698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72" y="313038"/>
            <a:ext cx="9493227" cy="869376"/>
          </a:xfrm>
        </p:spPr>
        <p:txBody>
          <a:bodyPr/>
          <a:lstStyle/>
          <a:p>
            <a:pPr algn="ctr"/>
            <a:r>
              <a:rPr lang="lv-LV" sz="3200" b="0" dirty="0"/>
              <a:t>ATBILŽU SADALĪJUMS IDEOLOĢISKAJĀS DIMENSIJĀS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41B813F-BA7F-12C6-F641-7A927EF64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486227"/>
              </p:ext>
            </p:extLst>
          </p:nvPr>
        </p:nvGraphicFramePr>
        <p:xfrm>
          <a:off x="2698772" y="1567544"/>
          <a:ext cx="8861058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A37C94-A9D6-941E-2774-A8CA5437C5C4}"/>
              </a:ext>
            </a:extLst>
          </p:cNvPr>
          <p:cNvSpPr txBox="1"/>
          <p:nvPr/>
        </p:nvSpPr>
        <p:spPr>
          <a:xfrm>
            <a:off x="2194925" y="3259723"/>
            <a:ext cx="31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solidFill>
                  <a:schemeClr val="bg2"/>
                </a:solidFill>
              </a:rPr>
              <a:t>K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366B9-65DC-0969-DB46-1253A592A64A}"/>
              </a:ext>
            </a:extLst>
          </p:cNvPr>
          <p:cNvSpPr txBox="1"/>
          <p:nvPr/>
        </p:nvSpPr>
        <p:spPr>
          <a:xfrm>
            <a:off x="2213277" y="4252806"/>
            <a:ext cx="31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solidFill>
                  <a:srgbClr val="FF0000"/>
                </a:solidFill>
              </a:rPr>
              <a:t>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2F521-EB9E-6E0E-914C-19989A3B452B}"/>
              </a:ext>
            </a:extLst>
          </p:cNvPr>
          <p:cNvSpPr txBox="1"/>
          <p:nvPr/>
        </p:nvSpPr>
        <p:spPr>
          <a:xfrm>
            <a:off x="2328264" y="5245889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>
                <a:solidFill>
                  <a:srgbClr val="009900"/>
                </a:solidFill>
              </a:rPr>
              <a:t>I</a:t>
            </a:r>
            <a:endParaRPr lang="en-US" sz="1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3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B5BF-E34E-D950-9BC1-B18AEA22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3600" b="0" dirty="0"/>
              <a:t>POLITISKĀS ORIENTĀCIJAS GRUPAS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FED75-4BEB-8325-B953-F116452A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768" y="1200944"/>
            <a:ext cx="3319026" cy="33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1A1C6A-B2C7-8565-CC97-71563FEAD2EB}"/>
              </a:ext>
            </a:extLst>
          </p:cNvPr>
          <p:cNvSpPr txBox="1"/>
          <p:nvPr/>
        </p:nvSpPr>
        <p:spPr>
          <a:xfrm>
            <a:off x="2428880" y="2688038"/>
            <a:ext cx="105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Centrisks</a:t>
            </a:r>
            <a:endParaRPr lang="en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5FF8D-6B61-9E7A-A70E-8EF1428B3732}"/>
              </a:ext>
            </a:extLst>
          </p:cNvPr>
          <p:cNvSpPr txBox="1"/>
          <p:nvPr/>
        </p:nvSpPr>
        <p:spPr>
          <a:xfrm>
            <a:off x="3222163" y="1867124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dirty="0"/>
              <a:t>Liberāls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95FEF-6BA7-D01E-2F40-2F6D5EFF3377}"/>
              </a:ext>
            </a:extLst>
          </p:cNvPr>
          <p:cNvSpPr txBox="1"/>
          <p:nvPr/>
        </p:nvSpPr>
        <p:spPr>
          <a:xfrm>
            <a:off x="3997468" y="3184282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dirty="0"/>
              <a:t>Sociālists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A64FC-DE6A-75AC-85FA-F487FC295A44}"/>
              </a:ext>
            </a:extLst>
          </p:cNvPr>
          <p:cNvSpPr txBox="1"/>
          <p:nvPr/>
        </p:nvSpPr>
        <p:spPr>
          <a:xfrm>
            <a:off x="2274956" y="3492854"/>
            <a:ext cx="135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dirty="0">
                <a:solidFill>
                  <a:schemeClr val="bg1">
                    <a:lumMod val="85000"/>
                  </a:schemeClr>
                </a:solidFill>
              </a:rPr>
              <a:t>Konservatīvs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58BD3-5BFE-BA62-7D7F-CCA0C7CFD054}"/>
              </a:ext>
            </a:extLst>
          </p:cNvPr>
          <p:cNvSpPr txBox="1"/>
          <p:nvPr/>
        </p:nvSpPr>
        <p:spPr>
          <a:xfrm>
            <a:off x="1195768" y="2986238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dirty="0"/>
              <a:t>Zaļais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2E54D-3463-63FC-6BAE-AB212A31644A}"/>
              </a:ext>
            </a:extLst>
          </p:cNvPr>
          <p:cNvSpPr txBox="1"/>
          <p:nvPr/>
        </p:nvSpPr>
        <p:spPr>
          <a:xfrm>
            <a:off x="1005103" y="3589951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>
                <a:solidFill>
                  <a:srgbClr val="009900"/>
                </a:solidFill>
              </a:rPr>
              <a:t>I</a:t>
            </a:r>
            <a:endParaRPr lang="en-US" sz="1600" b="1" dirty="0">
              <a:solidFill>
                <a:srgbClr val="0099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AEA6C-E10D-95FF-F7A7-517C996853B3}"/>
              </a:ext>
            </a:extLst>
          </p:cNvPr>
          <p:cNvSpPr txBox="1"/>
          <p:nvPr/>
        </p:nvSpPr>
        <p:spPr>
          <a:xfrm>
            <a:off x="4374447" y="3553614"/>
            <a:ext cx="31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solidFill>
                  <a:srgbClr val="FF0000"/>
                </a:solidFill>
              </a:rPr>
              <a:t>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BE88D-BEA6-640A-7592-F91A5DB40544}"/>
              </a:ext>
            </a:extLst>
          </p:cNvPr>
          <p:cNvSpPr txBox="1"/>
          <p:nvPr/>
        </p:nvSpPr>
        <p:spPr>
          <a:xfrm>
            <a:off x="2770159" y="1194264"/>
            <a:ext cx="33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solidFill>
                  <a:schemeClr val="bg2"/>
                </a:solidFill>
              </a:rPr>
              <a:t>K</a:t>
            </a:r>
            <a:endParaRPr lang="en-US" sz="1600" b="1" dirty="0">
              <a:solidFill>
                <a:schemeClr val="bg2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B748052-DE9C-B54C-4C18-4A7FFCC18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870484"/>
              </p:ext>
            </p:extLst>
          </p:nvPr>
        </p:nvGraphicFramePr>
        <p:xfrm>
          <a:off x="6023862" y="1406012"/>
          <a:ext cx="4972369" cy="450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47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5890-225A-0AC1-342A-F0DF1EE2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995" y="313038"/>
            <a:ext cx="9356006" cy="869376"/>
          </a:xfrm>
        </p:spPr>
        <p:txBody>
          <a:bodyPr/>
          <a:lstStyle/>
          <a:p>
            <a:pPr algn="ctr"/>
            <a:r>
              <a:rPr lang="lv-LV" sz="3200" b="0" dirty="0"/>
              <a:t>POLITISKĀS ORIENTĀCIJAS GRUPU PROFILI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155BC-B644-3FD8-903C-91685DE7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578" y="1466554"/>
            <a:ext cx="5084505" cy="5078408"/>
          </a:xfrm>
          <a:prstGeom prst="rect">
            <a:avLst/>
          </a:prstGeom>
        </p:spPr>
      </p:pic>
      <p:sp>
        <p:nvSpPr>
          <p:cNvPr id="6" name="Callout: Line with No Border 5">
            <a:extLst>
              <a:ext uri="{FF2B5EF4-FFF2-40B4-BE49-F238E27FC236}">
                <a16:creationId xmlns:a16="http://schemas.microsoft.com/office/drawing/2014/main" id="{836DE6CC-7D94-8281-4490-E855D9FD72D0}"/>
              </a:ext>
            </a:extLst>
          </p:cNvPr>
          <p:cNvSpPr/>
          <p:nvPr/>
        </p:nvSpPr>
        <p:spPr>
          <a:xfrm flipH="1">
            <a:off x="2835994" y="1365376"/>
            <a:ext cx="3182112" cy="1655064"/>
          </a:xfrm>
          <a:prstGeom prst="callout1">
            <a:avLst>
              <a:gd name="adj1" fmla="val 60574"/>
              <a:gd name="adj2" fmla="val 28125"/>
              <a:gd name="adj3" fmla="val 79400"/>
              <a:gd name="adj4" fmla="val -3195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1"/>
                </a:solidFill>
              </a:rPr>
              <a:t>+ 45–54 gadi</a:t>
            </a:r>
          </a:p>
          <a:p>
            <a:r>
              <a:rPr lang="lv-LV" dirty="0">
                <a:solidFill>
                  <a:schemeClr val="tx1"/>
                </a:solidFill>
              </a:rPr>
              <a:t>+ bērna kopšanas atvaļinājumā</a:t>
            </a:r>
          </a:p>
          <a:p>
            <a:r>
              <a:rPr lang="lv-LV" dirty="0">
                <a:solidFill>
                  <a:schemeClr val="tx1"/>
                </a:solidFill>
              </a:rPr>
              <a:t>+ ierēdņi</a:t>
            </a:r>
          </a:p>
          <a:p>
            <a:r>
              <a:rPr lang="lv-LV" dirty="0">
                <a:solidFill>
                  <a:schemeClr val="tx1"/>
                </a:solidFill>
              </a:rPr>
              <a:t>+ dzīvo vieni</a:t>
            </a:r>
          </a:p>
          <a:p>
            <a:r>
              <a:rPr lang="lv-LV" dirty="0">
                <a:solidFill>
                  <a:schemeClr val="tx1"/>
                </a:solidFill>
              </a:rPr>
              <a:t>- 55–65 gadi</a:t>
            </a:r>
          </a:p>
          <a:p>
            <a:r>
              <a:rPr lang="lv-LV" dirty="0">
                <a:solidFill>
                  <a:schemeClr val="tx1"/>
                </a:solidFill>
              </a:rPr>
              <a:t>- biroja darbinieki</a:t>
            </a:r>
          </a:p>
        </p:txBody>
      </p:sp>
      <p:sp>
        <p:nvSpPr>
          <p:cNvPr id="7" name="Callout: Line with No Border 6">
            <a:extLst>
              <a:ext uri="{FF2B5EF4-FFF2-40B4-BE49-F238E27FC236}">
                <a16:creationId xmlns:a16="http://schemas.microsoft.com/office/drawing/2014/main" id="{DDBBAF87-A430-7390-C438-8686F97B4F89}"/>
              </a:ext>
            </a:extLst>
          </p:cNvPr>
          <p:cNvSpPr/>
          <p:nvPr/>
        </p:nvSpPr>
        <p:spPr>
          <a:xfrm>
            <a:off x="8769882" y="1455414"/>
            <a:ext cx="2595702" cy="1104463"/>
          </a:xfrm>
          <a:prstGeom prst="callout1">
            <a:avLst>
              <a:gd name="adj1" fmla="val 37601"/>
              <a:gd name="adj2" fmla="val -1945"/>
              <a:gd name="adj3" fmla="val 54016"/>
              <a:gd name="adj4" fmla="val -38598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1"/>
                </a:solidFill>
              </a:rPr>
              <a:t>+ Rīga</a:t>
            </a:r>
          </a:p>
          <a:p>
            <a:r>
              <a:rPr lang="lv-LV" dirty="0">
                <a:solidFill>
                  <a:schemeClr val="tx1"/>
                </a:solidFill>
              </a:rPr>
              <a:t>+ cita tautība </a:t>
            </a:r>
          </a:p>
          <a:p>
            <a:r>
              <a:rPr lang="lv-LV" dirty="0">
                <a:solidFill>
                  <a:schemeClr val="tx1"/>
                </a:solidFill>
              </a:rPr>
              <a:t>- Vidzeme</a:t>
            </a:r>
          </a:p>
          <a:p>
            <a:r>
              <a:rPr lang="lv-LV" dirty="0">
                <a:solidFill>
                  <a:schemeClr val="tx1"/>
                </a:solidFill>
              </a:rPr>
              <a:t>- lauki</a:t>
            </a:r>
          </a:p>
          <a:p>
            <a:r>
              <a:rPr lang="lv-LV" dirty="0">
                <a:solidFill>
                  <a:schemeClr val="tx1"/>
                </a:solidFill>
              </a:rPr>
              <a:t>- pensionāri</a:t>
            </a:r>
          </a:p>
        </p:txBody>
      </p:sp>
      <p:sp>
        <p:nvSpPr>
          <p:cNvPr id="8" name="Callout: Line with No Border 7">
            <a:extLst>
              <a:ext uri="{FF2B5EF4-FFF2-40B4-BE49-F238E27FC236}">
                <a16:creationId xmlns:a16="http://schemas.microsoft.com/office/drawing/2014/main" id="{B18FD74F-ABB3-0A26-2C1E-8A2A480C0641}"/>
              </a:ext>
            </a:extLst>
          </p:cNvPr>
          <p:cNvSpPr/>
          <p:nvPr/>
        </p:nvSpPr>
        <p:spPr>
          <a:xfrm>
            <a:off x="9611842" y="2788874"/>
            <a:ext cx="2199462" cy="894906"/>
          </a:xfrm>
          <a:prstGeom prst="callout1">
            <a:avLst>
              <a:gd name="adj1" fmla="val 51091"/>
              <a:gd name="adj2" fmla="val -4059"/>
              <a:gd name="adj3" fmla="val 50557"/>
              <a:gd name="adj4" fmla="val -23166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1"/>
                </a:solidFill>
              </a:rPr>
              <a:t>+ pensionāri</a:t>
            </a:r>
          </a:p>
          <a:p>
            <a:r>
              <a:rPr lang="lv-LV" dirty="0">
                <a:solidFill>
                  <a:schemeClr val="tx1"/>
                </a:solidFill>
              </a:rPr>
              <a:t>- 25–34 gadi</a:t>
            </a:r>
          </a:p>
          <a:p>
            <a:r>
              <a:rPr lang="lv-LV" dirty="0">
                <a:solidFill>
                  <a:schemeClr val="tx1"/>
                </a:solidFill>
              </a:rPr>
              <a:t>- vienkāršie strādnieki</a:t>
            </a:r>
          </a:p>
        </p:txBody>
      </p:sp>
      <p:sp>
        <p:nvSpPr>
          <p:cNvPr id="9" name="Callout: Line with No Border 8">
            <a:extLst>
              <a:ext uri="{FF2B5EF4-FFF2-40B4-BE49-F238E27FC236}">
                <a16:creationId xmlns:a16="http://schemas.microsoft.com/office/drawing/2014/main" id="{E382E43E-DB6A-061A-7067-BA8CD75B8C45}"/>
              </a:ext>
            </a:extLst>
          </p:cNvPr>
          <p:cNvSpPr/>
          <p:nvPr/>
        </p:nvSpPr>
        <p:spPr>
          <a:xfrm>
            <a:off x="9217152" y="4532593"/>
            <a:ext cx="2354910" cy="1355651"/>
          </a:xfrm>
          <a:prstGeom prst="callout1">
            <a:avLst>
              <a:gd name="adj1" fmla="val 51091"/>
              <a:gd name="adj2" fmla="val -4059"/>
              <a:gd name="adj3" fmla="val 54016"/>
              <a:gd name="adj4" fmla="val -36840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1"/>
                </a:solidFill>
              </a:rPr>
              <a:t>+ sievietes</a:t>
            </a:r>
          </a:p>
          <a:p>
            <a:r>
              <a:rPr lang="lv-LV" dirty="0">
                <a:solidFill>
                  <a:schemeClr val="tx1"/>
                </a:solidFill>
              </a:rPr>
              <a:t>+ studenti</a:t>
            </a:r>
          </a:p>
          <a:p>
            <a:r>
              <a:rPr lang="lv-LV" dirty="0">
                <a:solidFill>
                  <a:schemeClr val="tx1"/>
                </a:solidFill>
              </a:rPr>
              <a:t>+ ienākums 501–900 EUR</a:t>
            </a:r>
          </a:p>
          <a:p>
            <a:r>
              <a:rPr lang="lv-LV" dirty="0">
                <a:solidFill>
                  <a:schemeClr val="tx1"/>
                </a:solidFill>
              </a:rPr>
              <a:t>- vīrieši, </a:t>
            </a:r>
          </a:p>
          <a:p>
            <a:r>
              <a:rPr lang="lv-LV" dirty="0">
                <a:solidFill>
                  <a:schemeClr val="tx1"/>
                </a:solidFill>
              </a:rPr>
              <a:t>- krievu tautība</a:t>
            </a:r>
          </a:p>
          <a:p>
            <a:r>
              <a:rPr lang="lv-LV" dirty="0">
                <a:solidFill>
                  <a:schemeClr val="tx1"/>
                </a:solidFill>
              </a:rPr>
              <a:t>- kvalificēti strādnieki </a:t>
            </a:r>
          </a:p>
        </p:txBody>
      </p:sp>
      <p:sp>
        <p:nvSpPr>
          <p:cNvPr id="10" name="Callout: Line with No Border 9">
            <a:extLst>
              <a:ext uri="{FF2B5EF4-FFF2-40B4-BE49-F238E27FC236}">
                <a16:creationId xmlns:a16="http://schemas.microsoft.com/office/drawing/2014/main" id="{D2594EAB-6354-B8E7-E09B-650901893A14}"/>
              </a:ext>
            </a:extLst>
          </p:cNvPr>
          <p:cNvSpPr/>
          <p:nvPr/>
        </p:nvSpPr>
        <p:spPr>
          <a:xfrm flipH="1">
            <a:off x="3045599" y="4665092"/>
            <a:ext cx="3182112" cy="1655064"/>
          </a:xfrm>
          <a:prstGeom prst="callout1">
            <a:avLst>
              <a:gd name="adj1" fmla="val 22452"/>
              <a:gd name="adj2" fmla="val 34735"/>
              <a:gd name="adj3" fmla="val -24468"/>
              <a:gd name="adj4" fmla="val -3195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1"/>
                </a:solidFill>
              </a:rPr>
              <a:t>+ vīrieši</a:t>
            </a:r>
          </a:p>
          <a:p>
            <a:r>
              <a:rPr lang="lv-LV" dirty="0">
                <a:solidFill>
                  <a:schemeClr val="tx1"/>
                </a:solidFill>
              </a:rPr>
              <a:t>+ 55–65 gadi</a:t>
            </a:r>
          </a:p>
          <a:p>
            <a:r>
              <a:rPr lang="lv-LV" dirty="0">
                <a:solidFill>
                  <a:schemeClr val="tx1"/>
                </a:solidFill>
              </a:rPr>
              <a:t>+ patērē medijus tikai latviešu valodā</a:t>
            </a:r>
          </a:p>
          <a:p>
            <a:r>
              <a:rPr lang="lv-LV" dirty="0">
                <a:solidFill>
                  <a:schemeClr val="tx1"/>
                </a:solidFill>
              </a:rPr>
              <a:t>- sievietes</a:t>
            </a:r>
          </a:p>
          <a:p>
            <a:r>
              <a:rPr lang="lv-LV" dirty="0">
                <a:solidFill>
                  <a:schemeClr val="tx1"/>
                </a:solidFill>
              </a:rPr>
              <a:t>- jaunieši</a:t>
            </a:r>
          </a:p>
          <a:p>
            <a:r>
              <a:rPr lang="lv-LV" dirty="0">
                <a:solidFill>
                  <a:schemeClr val="tx1"/>
                </a:solidFill>
              </a:rPr>
              <a:t>- studenti</a:t>
            </a:r>
          </a:p>
        </p:txBody>
      </p:sp>
    </p:spTree>
    <p:extLst>
      <p:ext uri="{BB962C8B-B14F-4D97-AF65-F5344CB8AC3E}">
        <p14:creationId xmlns:p14="http://schemas.microsoft.com/office/powerpoint/2010/main" val="23076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C2F2-1465-56F4-D397-DB7FB276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858" y="313038"/>
            <a:ext cx="9370142" cy="869376"/>
          </a:xfrm>
        </p:spPr>
        <p:txBody>
          <a:bodyPr/>
          <a:lstStyle/>
          <a:p>
            <a:pPr algn="ctr"/>
            <a:r>
              <a:rPr lang="lv-LV" sz="2800" b="0" dirty="0"/>
              <a:t>SABIEDRISKĀ MEDIJA LOMA POLITISKO GRUPU SKATĪJUMĀ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9A71B-3393-FA29-AC2A-9C913FAD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100" y="1533832"/>
            <a:ext cx="10342746" cy="49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6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49C9-2C76-B866-1940-89241D20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329" y="216311"/>
            <a:ext cx="9211523" cy="1105970"/>
          </a:xfrm>
        </p:spPr>
        <p:txBody>
          <a:bodyPr/>
          <a:lstStyle/>
          <a:p>
            <a:pPr algn="ctr"/>
            <a:r>
              <a:rPr lang="lv-LV" sz="2800" b="0" dirty="0"/>
              <a:t>SABIEDRISKĀ MEDIJA LOMA POLITISKO GRUPU SKATĪJUMĀ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4DAF3-E053-66D0-37B3-2B77980D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00" t="11608" r="1021" b="10793"/>
          <a:stretch>
            <a:fillRect/>
          </a:stretch>
        </p:blipFill>
        <p:spPr>
          <a:xfrm>
            <a:off x="3412123" y="1322281"/>
            <a:ext cx="8444530" cy="4900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E13675-86B5-C01F-1037-56A963BDAC96}"/>
              </a:ext>
            </a:extLst>
          </p:cNvPr>
          <p:cNvSpPr txBox="1"/>
          <p:nvPr/>
        </p:nvSpPr>
        <p:spPr>
          <a:xfrm>
            <a:off x="2813329" y="4248852"/>
            <a:ext cx="2883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Sadarbība, sapratne, platforma dažādiem viedokļiem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36DCB-2B18-C19A-B983-28E1E3BCED69}"/>
              </a:ext>
            </a:extLst>
          </p:cNvPr>
          <p:cNvSpPr txBox="1"/>
          <p:nvPr/>
        </p:nvSpPr>
        <p:spPr>
          <a:xfrm>
            <a:off x="8684305" y="1770928"/>
            <a:ext cx="309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Zināšanas, lēmumi, </a:t>
            </a:r>
            <a:r>
              <a:rPr lang="lv-LV" dirty="0" err="1"/>
              <a:t>medijpratība</a:t>
            </a:r>
            <a:r>
              <a:rPr lang="lv-LV" dirty="0"/>
              <a:t> un piederība Latvijai, kultūrai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7907A6-DAA1-60E3-D4D9-E097DFEF52A4}"/>
              </a:ext>
            </a:extLst>
          </p:cNvPr>
          <p:cNvSpPr/>
          <p:nvPr/>
        </p:nvSpPr>
        <p:spPr>
          <a:xfrm>
            <a:off x="3528725" y="4683849"/>
            <a:ext cx="4854729" cy="164004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AB5D97-8CA2-1812-1CA2-CC33112421AC}"/>
              </a:ext>
            </a:extLst>
          </p:cNvPr>
          <p:cNvSpPr/>
          <p:nvPr/>
        </p:nvSpPr>
        <p:spPr>
          <a:xfrm>
            <a:off x="8383455" y="2430218"/>
            <a:ext cx="3668870" cy="238112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004C-A881-9782-808C-A8E3B05D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4" y="313038"/>
            <a:ext cx="9252154" cy="869376"/>
          </a:xfrm>
        </p:spPr>
        <p:txBody>
          <a:bodyPr/>
          <a:lstStyle/>
          <a:p>
            <a:pPr algn="ctr"/>
            <a:r>
              <a:rPr lang="lv-LV" sz="2800" b="0" dirty="0"/>
              <a:t>STEREOTIPI PAR SABIEDRISKO MEDIJU POLITISKAJĀS GRUPĀS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70A0A-3BCE-FA2A-530D-3D1ED4A2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124" y="1145195"/>
            <a:ext cx="7862440" cy="58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FB236-22DB-284E-E4C7-7210C15F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9" y="313038"/>
            <a:ext cx="9159423" cy="869376"/>
          </a:xfrm>
        </p:spPr>
        <p:txBody>
          <a:bodyPr/>
          <a:lstStyle/>
          <a:p>
            <a:pPr algn="ctr"/>
            <a:r>
              <a:rPr lang="lv-LV" sz="2800" b="0" dirty="0"/>
              <a:t>STEREOTIPI PAR SABIEDRISKO MEDIJU POLITISKAJĀS GRUPĀS</a:t>
            </a:r>
          </a:p>
        </p:txBody>
      </p:sp>
      <p:pic>
        <p:nvPicPr>
          <p:cNvPr id="4" name="Picture 3" descr="A screen shot of a white background&#10;&#10;AI-generated content may be incorrect.">
            <a:extLst>
              <a:ext uri="{FF2B5EF4-FFF2-40B4-BE49-F238E27FC236}">
                <a16:creationId xmlns:a16="http://schemas.microsoft.com/office/drawing/2014/main" id="{45FB3D67-1167-17B2-D554-8F843471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38" b="6537"/>
          <a:stretch>
            <a:fillRect/>
          </a:stretch>
        </p:blipFill>
        <p:spPr>
          <a:xfrm>
            <a:off x="2880852" y="1300712"/>
            <a:ext cx="9021771" cy="510395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E1C9D3F-BC78-0B66-F6E7-958ED27ADCAE}"/>
              </a:ext>
            </a:extLst>
          </p:cNvPr>
          <p:cNvSpPr/>
          <p:nvPr/>
        </p:nvSpPr>
        <p:spPr>
          <a:xfrm>
            <a:off x="8558833" y="2963057"/>
            <a:ext cx="3504856" cy="116848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488DE-446F-89D0-A4BF-A9EDD010A4E9}"/>
              </a:ext>
            </a:extLst>
          </p:cNvPr>
          <p:cNvSpPr txBox="1"/>
          <p:nvPr/>
        </p:nvSpPr>
        <p:spPr>
          <a:xfrm>
            <a:off x="3645933" y="1744402"/>
            <a:ext cx="277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Korumpēts, neprasmīgs, </a:t>
            </a:r>
            <a:r>
              <a:rPr lang="lv-LV" dirty="0" err="1"/>
              <a:t>arogants</a:t>
            </a:r>
            <a:r>
              <a:rPr lang="lv-LV" dirty="0"/>
              <a:t>, pārstāv šauru grupu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F48AB9-1E02-E44D-6497-A22ED2354312}"/>
              </a:ext>
            </a:extLst>
          </p:cNvPr>
          <p:cNvSpPr/>
          <p:nvPr/>
        </p:nvSpPr>
        <p:spPr>
          <a:xfrm>
            <a:off x="2959511" y="1465006"/>
            <a:ext cx="4621114" cy="194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7F00B-A00F-54B8-56E1-0AAA7246CE67}"/>
              </a:ext>
            </a:extLst>
          </p:cNvPr>
          <p:cNvSpPr txBox="1"/>
          <p:nvPr/>
        </p:nvSpPr>
        <p:spPr>
          <a:xfrm>
            <a:off x="9710012" y="3463889"/>
            <a:ext cx="240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Objektīvs, patiess, runā par būtisko, var ietekmēt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2827C3-AF00-6051-A775-0DB66708581B}"/>
              </a:ext>
            </a:extLst>
          </p:cNvPr>
          <p:cNvSpPr/>
          <p:nvPr/>
        </p:nvSpPr>
        <p:spPr>
          <a:xfrm>
            <a:off x="3645933" y="3813439"/>
            <a:ext cx="3934691" cy="2159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5235F-DCA0-6B17-3D16-2BBF32128772}"/>
              </a:ext>
            </a:extLst>
          </p:cNvPr>
          <p:cNvSpPr txBox="1"/>
          <p:nvPr/>
        </p:nvSpPr>
        <p:spPr>
          <a:xfrm>
            <a:off x="3904082" y="5034068"/>
            <a:ext cx="219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Vajag valsts mediju nevis 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5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CEBF2-B1A1-02EE-34D9-66736278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 b="0" dirty="0"/>
              <a:t>SNIEGTAIS ATBALSTS POLITISKAJĀS GRUPĀS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03FE1-5321-87B7-B730-D35838238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46DAD-E06B-589F-74EF-B8E045C97B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1" t="8657" b="8392"/>
          <a:stretch>
            <a:fillRect/>
          </a:stretch>
        </p:blipFill>
        <p:spPr>
          <a:xfrm>
            <a:off x="2970266" y="1215393"/>
            <a:ext cx="8724865" cy="52317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06C08AE-2850-51CC-204A-85146EF56442}"/>
              </a:ext>
            </a:extLst>
          </p:cNvPr>
          <p:cNvSpPr/>
          <p:nvPr/>
        </p:nvSpPr>
        <p:spPr>
          <a:xfrm>
            <a:off x="3602282" y="3556001"/>
            <a:ext cx="4405068" cy="9524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189D-D74F-4E27-6968-D66E87D9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3200" b="0" dirty="0"/>
              <a:t>SECINĀJUMI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EC16A-07E3-EBCB-2236-5F802A810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3703" y="1357200"/>
            <a:ext cx="9232491" cy="5063265"/>
          </a:xfrm>
        </p:spPr>
        <p:txBody>
          <a:bodyPr/>
          <a:lstStyle/>
          <a:p>
            <a:pPr marL="742950" indent="-514350">
              <a:lnSpc>
                <a:spcPct val="150000"/>
              </a:lnSpc>
              <a:buFont typeface="+mj-lt"/>
              <a:buAutoNum type="romanUcPeriod"/>
            </a:pPr>
            <a:r>
              <a:rPr lang="lv-LV" sz="1800" dirty="0"/>
              <a:t>Sabiedrisko mediju vispozitīvāk vērtē auditorija, kurai svarīga ir ilgtspēja, nevis šī brīža ekonomiskie ieguvumi.</a:t>
            </a:r>
          </a:p>
          <a:p>
            <a:pPr marL="742950" indent="-514350">
              <a:lnSpc>
                <a:spcPct val="150000"/>
              </a:lnSpc>
              <a:buFont typeface="+mj-lt"/>
              <a:buAutoNum type="romanUcPeriod"/>
            </a:pPr>
            <a:endParaRPr lang="lv-LV" sz="1800" dirty="0"/>
          </a:p>
          <a:p>
            <a:pPr marL="742950" indent="-514350">
              <a:lnSpc>
                <a:spcPct val="150000"/>
              </a:lnSpc>
              <a:buFont typeface="+mj-lt"/>
              <a:buAutoNum type="romanUcPeriod"/>
            </a:pPr>
            <a:r>
              <a:rPr lang="lv-LV" sz="1800" dirty="0"/>
              <a:t>Konservatīvi noskaņotie vēlas redzēt valsts mediju, nevis sabiedrisko.</a:t>
            </a:r>
          </a:p>
          <a:p>
            <a:pPr marL="742950" indent="-514350">
              <a:lnSpc>
                <a:spcPct val="150000"/>
              </a:lnSpc>
              <a:buFont typeface="+mj-lt"/>
              <a:buAutoNum type="romanUcPeriod"/>
            </a:pPr>
            <a:endParaRPr lang="lv-LV" sz="1800" dirty="0"/>
          </a:p>
          <a:p>
            <a:pPr marL="742950" indent="-514350">
              <a:lnSpc>
                <a:spcPct val="150000"/>
              </a:lnSpc>
              <a:buFont typeface="+mj-lt"/>
              <a:buAutoNum type="romanUcPeriod"/>
            </a:pPr>
            <a:r>
              <a:rPr lang="lv-LV" sz="1800" dirty="0"/>
              <a:t>Iedzīvotāji, kuriem svarīgi, lai valstij būtu lielāka loma visos  procesos, biežāk piedēvē sabiedriskajam medijam korumpētību, nekompetenci un </a:t>
            </a:r>
            <a:r>
              <a:rPr lang="lv-LV" sz="1800" dirty="0" err="1"/>
              <a:t>aroganci</a:t>
            </a:r>
            <a:r>
              <a:rPr lang="lv-LV" sz="1800" dirty="0"/>
              <a:t>.</a:t>
            </a:r>
          </a:p>
          <a:p>
            <a:pPr marL="742950" indent="-514350">
              <a:lnSpc>
                <a:spcPct val="150000"/>
              </a:lnSpc>
              <a:buFont typeface="+mj-lt"/>
              <a:buAutoNum type="romanUcPeriod"/>
            </a:pPr>
            <a:endParaRPr lang="lv-LV" sz="1800" dirty="0"/>
          </a:p>
          <a:p>
            <a:pPr marL="742950" indent="-514350">
              <a:lnSpc>
                <a:spcPct val="150000"/>
              </a:lnSpc>
              <a:buFont typeface="+mj-lt"/>
              <a:buAutoNum type="romanUcPeriod"/>
            </a:pPr>
            <a:r>
              <a:rPr lang="lv-LV" sz="1800" dirty="0"/>
              <a:t>Sabiedriskā medija spēja palīdzēt uztvert ziņu mērķi un galveno domu ir saistīta ar pozitīvāku uzskatu par sabiedriskā medija objektivitāti un profesionālismu.</a:t>
            </a:r>
            <a:endParaRPr lang="en-US" sz="18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244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97AE82-13A9-8A6D-BB5E-A639B32D6749}"/>
              </a:ext>
            </a:extLst>
          </p:cNvPr>
          <p:cNvSpPr txBox="1">
            <a:spLocks/>
          </p:cNvSpPr>
          <p:nvPr/>
        </p:nvSpPr>
        <p:spPr>
          <a:xfrm>
            <a:off x="3045600" y="388800"/>
            <a:ext cx="8526462" cy="69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lv-LV" sz="3600" b="0" dirty="0"/>
              <a:t>PĒTĪJUMA STRUKTŪRA</a:t>
            </a:r>
            <a:endParaRPr lang="lv-LV" sz="2800" b="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416AD6D-F5FB-E984-1434-B9EAD683FF86}"/>
              </a:ext>
            </a:extLst>
          </p:cNvPr>
          <p:cNvSpPr/>
          <p:nvPr/>
        </p:nvSpPr>
        <p:spPr>
          <a:xfrm>
            <a:off x="161177" y="3093928"/>
            <a:ext cx="2630466" cy="1349679"/>
          </a:xfrm>
          <a:prstGeom prst="wedgeRoundRectCallout">
            <a:avLst>
              <a:gd name="adj1" fmla="val -21309"/>
              <a:gd name="adj2" fmla="val 74565"/>
              <a:gd name="adj3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i="1" dirty="0">
                <a:solidFill>
                  <a:schemeClr val="accent2">
                    <a:lumMod val="75000"/>
                  </a:schemeClr>
                </a:solidFill>
              </a:rPr>
              <a:t>Mēs visi zinām, ka … !</a:t>
            </a:r>
          </a:p>
        </p:txBody>
      </p:sp>
      <p:sp>
        <p:nvSpPr>
          <p:cNvPr id="821" name="Google Shape;821;p28"/>
          <p:cNvSpPr/>
          <p:nvPr/>
        </p:nvSpPr>
        <p:spPr>
          <a:xfrm>
            <a:off x="8090725" y="2252948"/>
            <a:ext cx="3376553" cy="3376553"/>
          </a:xfrm>
          <a:prstGeom prst="ellipse">
            <a:avLst/>
          </a:prstGeom>
          <a:solidFill>
            <a:schemeClr val="accent6">
              <a:lumMod val="60000"/>
              <a:lumOff val="40000"/>
              <a:alpha val="64040"/>
            </a:schemeClr>
          </a:solidFill>
          <a:ln>
            <a:noFill/>
          </a:ln>
        </p:spPr>
        <p:txBody>
          <a:bodyPr spcFirstLastPara="1" wrap="none" lIns="0" tIns="121900" rIns="0" bIns="121900" anchor="b" anchorCtr="0">
            <a:noAutofit/>
          </a:bodyPr>
          <a:lstStyle/>
          <a:p>
            <a:pPr algn="r" defTabSz="1219170"/>
            <a:r>
              <a:rPr lang="lv-LV" sz="2800" dirty="0">
                <a:solidFill>
                  <a:schemeClr val="accent6">
                    <a:lumMod val="50000"/>
                  </a:schemeClr>
                </a:solidFill>
              </a:rPr>
              <a:t>Ko, kā, </a:t>
            </a:r>
          </a:p>
          <a:p>
            <a:pPr algn="r" defTabSz="1219170"/>
            <a:r>
              <a:rPr lang="lv-LV" sz="2800" dirty="0">
                <a:solidFill>
                  <a:schemeClr val="accent6">
                    <a:lumMod val="50000"/>
                  </a:schemeClr>
                </a:solidFill>
              </a:rPr>
              <a:t>kāpēc, kādēļ </a:t>
            </a:r>
          </a:p>
          <a:p>
            <a:pPr algn="r" defTabSz="1219170"/>
            <a:r>
              <a:rPr lang="lv-LV" sz="2800" dirty="0">
                <a:solidFill>
                  <a:schemeClr val="accent6">
                    <a:lumMod val="50000"/>
                  </a:schemeClr>
                </a:solidFill>
              </a:rPr>
              <a:t>medijs dara</a:t>
            </a:r>
            <a:endParaRPr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2" name="Google Shape;822;p28"/>
          <p:cNvSpPr/>
          <p:nvPr/>
        </p:nvSpPr>
        <p:spPr>
          <a:xfrm>
            <a:off x="5913145" y="2311525"/>
            <a:ext cx="3259387" cy="3259387"/>
          </a:xfrm>
          <a:prstGeom prst="ellipse">
            <a:avLst/>
          </a:prstGeom>
          <a:solidFill>
            <a:schemeClr val="tx2">
              <a:lumMod val="50000"/>
              <a:alpha val="3073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lv-LV" sz="2800" dirty="0">
                <a:solidFill>
                  <a:schemeClr val="tx2">
                    <a:lumMod val="25000"/>
                  </a:schemeClr>
                </a:solidFill>
              </a:rPr>
              <a:t>Aizspriedumi un stereotipi</a:t>
            </a:r>
            <a:endParaRPr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23" name="Google Shape;823;p28"/>
          <p:cNvSpPr/>
          <p:nvPr/>
        </p:nvSpPr>
        <p:spPr>
          <a:xfrm>
            <a:off x="3677064" y="2311531"/>
            <a:ext cx="3259387" cy="3259387"/>
          </a:xfrm>
          <a:prstGeom prst="ellipse">
            <a:avLst/>
          </a:prstGeom>
          <a:solidFill>
            <a:schemeClr val="accent2">
              <a:alpha val="39660"/>
            </a:schemeClr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defTabSz="1219170"/>
            <a:r>
              <a:rPr lang="lv-LV" sz="2800" dirty="0">
                <a:solidFill>
                  <a:schemeClr val="accent2">
                    <a:lumMod val="50000"/>
                  </a:schemeClr>
                </a:solidFill>
              </a:rPr>
              <a:t>Misija, mērķi, uzdevumi</a:t>
            </a:r>
            <a:endParaRPr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5" name="Google Shape;825;p28"/>
          <p:cNvSpPr/>
          <p:nvPr/>
        </p:nvSpPr>
        <p:spPr>
          <a:xfrm flipH="1">
            <a:off x="4271018" y="5418338"/>
            <a:ext cx="2071477" cy="506473"/>
          </a:xfrm>
          <a:custGeom>
            <a:avLst/>
            <a:gdLst/>
            <a:ahLst/>
            <a:cxnLst/>
            <a:rect l="l" t="t" r="r" b="b"/>
            <a:pathLst>
              <a:path w="81176" h="18551" extrusionOk="0">
                <a:moveTo>
                  <a:pt x="1074" y="0"/>
                </a:moveTo>
                <a:cubicBezTo>
                  <a:pt x="829" y="0"/>
                  <a:pt x="578" y="97"/>
                  <a:pt x="386" y="289"/>
                </a:cubicBezTo>
                <a:cubicBezTo>
                  <a:pt x="1" y="674"/>
                  <a:pt x="1" y="1291"/>
                  <a:pt x="386" y="1638"/>
                </a:cubicBezTo>
                <a:cubicBezTo>
                  <a:pt x="9748" y="11038"/>
                  <a:pt x="22153" y="16932"/>
                  <a:pt x="35291" y="18242"/>
                </a:cubicBezTo>
                <a:cubicBezTo>
                  <a:pt x="37217" y="18435"/>
                  <a:pt x="39143" y="18551"/>
                  <a:pt x="41070" y="18551"/>
                </a:cubicBezTo>
                <a:cubicBezTo>
                  <a:pt x="51202" y="18551"/>
                  <a:pt x="61257" y="15854"/>
                  <a:pt x="70003" y="10768"/>
                </a:cubicBezTo>
                <a:lnTo>
                  <a:pt x="71968" y="13272"/>
                </a:lnTo>
                <a:lnTo>
                  <a:pt x="81176" y="983"/>
                </a:lnTo>
                <a:lnTo>
                  <a:pt x="67075" y="7031"/>
                </a:lnTo>
                <a:lnTo>
                  <a:pt x="68809" y="9227"/>
                </a:lnTo>
                <a:cubicBezTo>
                  <a:pt x="60411" y="14040"/>
                  <a:pt x="50796" y="16605"/>
                  <a:pt x="41096" y="16605"/>
                </a:cubicBezTo>
                <a:cubicBezTo>
                  <a:pt x="39226" y="16605"/>
                  <a:pt x="37352" y="16509"/>
                  <a:pt x="35483" y="16316"/>
                </a:cubicBezTo>
                <a:cubicBezTo>
                  <a:pt x="22770" y="15045"/>
                  <a:pt x="10788" y="9343"/>
                  <a:pt x="1734" y="289"/>
                </a:cubicBezTo>
                <a:cubicBezTo>
                  <a:pt x="1561" y="97"/>
                  <a:pt x="1320" y="0"/>
                  <a:pt x="1074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826" name="Google Shape;826;p28"/>
          <p:cNvSpPr/>
          <p:nvPr/>
        </p:nvSpPr>
        <p:spPr>
          <a:xfrm>
            <a:off x="8633963" y="5418337"/>
            <a:ext cx="2215172" cy="506473"/>
          </a:xfrm>
          <a:custGeom>
            <a:avLst/>
            <a:gdLst/>
            <a:ahLst/>
            <a:cxnLst/>
            <a:rect l="l" t="t" r="r" b="b"/>
            <a:pathLst>
              <a:path w="81137" h="18551" extrusionOk="0">
                <a:moveTo>
                  <a:pt x="1040" y="0"/>
                </a:moveTo>
                <a:cubicBezTo>
                  <a:pt x="790" y="0"/>
                  <a:pt x="539" y="97"/>
                  <a:pt x="347" y="289"/>
                </a:cubicBezTo>
                <a:cubicBezTo>
                  <a:pt x="0" y="674"/>
                  <a:pt x="0" y="1291"/>
                  <a:pt x="347" y="1638"/>
                </a:cubicBezTo>
                <a:cubicBezTo>
                  <a:pt x="9747" y="11038"/>
                  <a:pt x="22114" y="16932"/>
                  <a:pt x="35252" y="18242"/>
                </a:cubicBezTo>
                <a:cubicBezTo>
                  <a:pt x="37178" y="18435"/>
                  <a:pt x="39104" y="18551"/>
                  <a:pt x="41031" y="18551"/>
                </a:cubicBezTo>
                <a:cubicBezTo>
                  <a:pt x="51202" y="18551"/>
                  <a:pt x="61218" y="15854"/>
                  <a:pt x="70002" y="10768"/>
                </a:cubicBezTo>
                <a:lnTo>
                  <a:pt x="71967" y="13272"/>
                </a:lnTo>
                <a:lnTo>
                  <a:pt x="81137" y="983"/>
                </a:lnTo>
                <a:lnTo>
                  <a:pt x="67036" y="7031"/>
                </a:lnTo>
                <a:lnTo>
                  <a:pt x="68770" y="9227"/>
                </a:lnTo>
                <a:cubicBezTo>
                  <a:pt x="60372" y="14040"/>
                  <a:pt x="50784" y="16605"/>
                  <a:pt x="41070" y="16605"/>
                </a:cubicBezTo>
                <a:cubicBezTo>
                  <a:pt x="39197" y="16605"/>
                  <a:pt x="37319" y="16509"/>
                  <a:pt x="35444" y="16316"/>
                </a:cubicBezTo>
                <a:cubicBezTo>
                  <a:pt x="22769" y="15045"/>
                  <a:pt x="10787" y="9343"/>
                  <a:pt x="1734" y="289"/>
                </a:cubicBezTo>
                <a:cubicBezTo>
                  <a:pt x="1541" y="97"/>
                  <a:pt x="1291" y="0"/>
                  <a:pt x="1040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827" name="Google Shape;827;p28"/>
          <p:cNvSpPr/>
          <p:nvPr/>
        </p:nvSpPr>
        <p:spPr>
          <a:xfrm>
            <a:off x="6393213" y="1855725"/>
            <a:ext cx="2216236" cy="505599"/>
          </a:xfrm>
          <a:custGeom>
            <a:avLst/>
            <a:gdLst/>
            <a:ahLst/>
            <a:cxnLst/>
            <a:rect l="l" t="t" r="r" b="b"/>
            <a:pathLst>
              <a:path w="81176" h="18519" extrusionOk="0">
                <a:moveTo>
                  <a:pt x="41088" y="0"/>
                </a:moveTo>
                <a:cubicBezTo>
                  <a:pt x="39156" y="0"/>
                  <a:pt x="37221" y="98"/>
                  <a:pt x="35291" y="295"/>
                </a:cubicBezTo>
                <a:cubicBezTo>
                  <a:pt x="22154" y="1605"/>
                  <a:pt x="9748" y="7500"/>
                  <a:pt x="386" y="16861"/>
                </a:cubicBezTo>
                <a:cubicBezTo>
                  <a:pt x="1" y="17247"/>
                  <a:pt x="1" y="17863"/>
                  <a:pt x="386" y="18248"/>
                </a:cubicBezTo>
                <a:cubicBezTo>
                  <a:pt x="579" y="18403"/>
                  <a:pt x="810" y="18518"/>
                  <a:pt x="1080" y="18518"/>
                </a:cubicBezTo>
                <a:cubicBezTo>
                  <a:pt x="1311" y="18518"/>
                  <a:pt x="1581" y="18403"/>
                  <a:pt x="1735" y="18248"/>
                </a:cubicBezTo>
                <a:cubicBezTo>
                  <a:pt x="10827" y="9195"/>
                  <a:pt x="22770" y="3493"/>
                  <a:pt x="35484" y="2183"/>
                </a:cubicBezTo>
                <a:cubicBezTo>
                  <a:pt x="37332" y="1999"/>
                  <a:pt x="39183" y="1908"/>
                  <a:pt x="41029" y="1908"/>
                </a:cubicBezTo>
                <a:cubicBezTo>
                  <a:pt x="50770" y="1908"/>
                  <a:pt x="60389" y="4446"/>
                  <a:pt x="68809" y="9272"/>
                </a:cubicBezTo>
                <a:lnTo>
                  <a:pt x="67075" y="11506"/>
                </a:lnTo>
                <a:lnTo>
                  <a:pt x="81176" y="17555"/>
                </a:lnTo>
                <a:lnTo>
                  <a:pt x="81176" y="17555"/>
                </a:lnTo>
                <a:lnTo>
                  <a:pt x="71968" y="5265"/>
                </a:lnTo>
                <a:lnTo>
                  <a:pt x="70003" y="7769"/>
                </a:lnTo>
                <a:cubicBezTo>
                  <a:pt x="61266" y="2689"/>
                  <a:pt x="51225" y="0"/>
                  <a:pt x="41088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  <p:extLst>
      <p:ext uri="{BB962C8B-B14F-4D97-AF65-F5344CB8AC3E}">
        <p14:creationId xmlns:p14="http://schemas.microsoft.com/office/powerpoint/2010/main" val="6282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21" grpId="0" animBg="1"/>
      <p:bldP spid="822" grpId="0" animBg="1"/>
      <p:bldP spid="823" grpId="0" animBg="1"/>
      <p:bldP spid="825" grpId="0" animBg="1"/>
      <p:bldP spid="826" grpId="0" animBg="1"/>
      <p:bldP spid="8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9B30DC-532A-4AB2-A989-4FFDE7F473E7}"/>
              </a:ext>
            </a:extLst>
          </p:cNvPr>
          <p:cNvSpPr txBox="1">
            <a:spLocks/>
          </p:cNvSpPr>
          <p:nvPr/>
        </p:nvSpPr>
        <p:spPr>
          <a:xfrm>
            <a:off x="3045600" y="388800"/>
            <a:ext cx="8526462" cy="69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lv-LV" sz="3600" b="0" dirty="0"/>
              <a:t>KO ESAM IEGUVUŠI?</a:t>
            </a:r>
            <a:endParaRPr lang="lv-LV" sz="2800" b="0" dirty="0"/>
          </a:p>
        </p:txBody>
      </p:sp>
      <p:sp>
        <p:nvSpPr>
          <p:cNvPr id="9" name="Google Shape;1455;p39">
            <a:extLst>
              <a:ext uri="{FF2B5EF4-FFF2-40B4-BE49-F238E27FC236}">
                <a16:creationId xmlns:a16="http://schemas.microsoft.com/office/drawing/2014/main" id="{02D59D92-5122-5646-C43C-B89180CEE1E3}"/>
              </a:ext>
            </a:extLst>
          </p:cNvPr>
          <p:cNvSpPr/>
          <p:nvPr/>
        </p:nvSpPr>
        <p:spPr>
          <a:xfrm rot="-1535736">
            <a:off x="3552229" y="1742655"/>
            <a:ext cx="4440572" cy="4440572"/>
          </a:xfrm>
          <a:prstGeom prst="pie">
            <a:avLst>
              <a:gd name="adj1" fmla="val 13039421"/>
              <a:gd name="adj2" fmla="val 16200000"/>
            </a:avLst>
          </a:prstGeom>
          <a:solidFill>
            <a:schemeClr val="accent4">
              <a:lumMod val="60000"/>
              <a:lumOff val="40000"/>
              <a:alpha val="396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0" name="Google Shape;1456;p39">
            <a:extLst>
              <a:ext uri="{FF2B5EF4-FFF2-40B4-BE49-F238E27FC236}">
                <a16:creationId xmlns:a16="http://schemas.microsoft.com/office/drawing/2014/main" id="{D4C568B0-2228-BEAA-EE39-840CA97FE63D}"/>
              </a:ext>
            </a:extLst>
          </p:cNvPr>
          <p:cNvSpPr/>
          <p:nvPr/>
        </p:nvSpPr>
        <p:spPr>
          <a:xfrm rot="-6753571">
            <a:off x="3937273" y="1683221"/>
            <a:ext cx="4440587" cy="4440587"/>
          </a:xfrm>
          <a:prstGeom prst="pie">
            <a:avLst>
              <a:gd name="adj1" fmla="val 13621626"/>
              <a:gd name="adj2" fmla="val 16200000"/>
            </a:avLst>
          </a:prstGeom>
          <a:solidFill>
            <a:schemeClr val="accent5">
              <a:lumMod val="60000"/>
              <a:lumOff val="40000"/>
              <a:alpha val="547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1" name="Google Shape;1457;p39">
            <a:extLst>
              <a:ext uri="{FF2B5EF4-FFF2-40B4-BE49-F238E27FC236}">
                <a16:creationId xmlns:a16="http://schemas.microsoft.com/office/drawing/2014/main" id="{3ED03FAE-DE4F-0A9C-71F8-01F2A21FA511}"/>
              </a:ext>
            </a:extLst>
          </p:cNvPr>
          <p:cNvSpPr/>
          <p:nvPr/>
        </p:nvSpPr>
        <p:spPr>
          <a:xfrm rot="9900066">
            <a:off x="4179657" y="1878313"/>
            <a:ext cx="4440484" cy="4440484"/>
          </a:xfrm>
          <a:prstGeom prst="pie">
            <a:avLst>
              <a:gd name="adj1" fmla="val 13039421"/>
              <a:gd name="adj2" fmla="val 16200000"/>
            </a:avLst>
          </a:prstGeom>
          <a:solidFill>
            <a:schemeClr val="accent2">
              <a:lumMod val="60000"/>
              <a:lumOff val="40000"/>
              <a:alpha val="625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2" name="Google Shape;1458;p39">
            <a:extLst>
              <a:ext uri="{FF2B5EF4-FFF2-40B4-BE49-F238E27FC236}">
                <a16:creationId xmlns:a16="http://schemas.microsoft.com/office/drawing/2014/main" id="{7D98BA56-843C-C30A-E8BB-86199365A8E6}"/>
              </a:ext>
            </a:extLst>
          </p:cNvPr>
          <p:cNvSpPr/>
          <p:nvPr/>
        </p:nvSpPr>
        <p:spPr>
          <a:xfrm rot="3852908">
            <a:off x="4281277" y="1468730"/>
            <a:ext cx="4440527" cy="4440527"/>
          </a:xfrm>
          <a:prstGeom prst="pie">
            <a:avLst>
              <a:gd name="adj1" fmla="val 13039421"/>
              <a:gd name="adj2" fmla="val 17377961"/>
            </a:avLst>
          </a:prstGeom>
          <a:solidFill>
            <a:schemeClr val="accent6">
              <a:lumMod val="60000"/>
              <a:lumOff val="40000"/>
              <a:alpha val="363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4" name="Google Shape;1460;p39">
            <a:extLst>
              <a:ext uri="{FF2B5EF4-FFF2-40B4-BE49-F238E27FC236}">
                <a16:creationId xmlns:a16="http://schemas.microsoft.com/office/drawing/2014/main" id="{31C87484-9D89-3B8C-4C22-B41BEB1C4271}"/>
              </a:ext>
            </a:extLst>
          </p:cNvPr>
          <p:cNvSpPr/>
          <p:nvPr/>
        </p:nvSpPr>
        <p:spPr>
          <a:xfrm>
            <a:off x="4340252" y="2289095"/>
            <a:ext cx="3520400" cy="3520400"/>
          </a:xfrm>
          <a:prstGeom prst="ellipse">
            <a:avLst/>
          </a:prstGeom>
          <a:solidFill>
            <a:schemeClr val="tx2">
              <a:lumMod val="75000"/>
              <a:alpha val="346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5" name="Google Shape;1461;p39">
            <a:extLst>
              <a:ext uri="{FF2B5EF4-FFF2-40B4-BE49-F238E27FC236}">
                <a16:creationId xmlns:a16="http://schemas.microsoft.com/office/drawing/2014/main" id="{3DA4E334-5064-6731-480E-731E6F5D099B}"/>
              </a:ext>
            </a:extLst>
          </p:cNvPr>
          <p:cNvSpPr/>
          <p:nvPr/>
        </p:nvSpPr>
        <p:spPr>
          <a:xfrm>
            <a:off x="5023372" y="2972282"/>
            <a:ext cx="2154000" cy="2154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14300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lv-LV" sz="4000" b="1" dirty="0">
                <a:solidFill>
                  <a:schemeClr val="tx2">
                    <a:lumMod val="50000"/>
                  </a:schemeClr>
                </a:solidFill>
              </a:rPr>
              <a:t>DATI</a:t>
            </a:r>
            <a:endParaRPr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Google Shape;1467;p39">
            <a:extLst>
              <a:ext uri="{FF2B5EF4-FFF2-40B4-BE49-F238E27FC236}">
                <a16:creationId xmlns:a16="http://schemas.microsoft.com/office/drawing/2014/main" id="{DC20B03F-3896-6192-3D45-34546A1B580A}"/>
              </a:ext>
            </a:extLst>
          </p:cNvPr>
          <p:cNvSpPr txBox="1"/>
          <p:nvPr/>
        </p:nvSpPr>
        <p:spPr>
          <a:xfrm>
            <a:off x="8734115" y="5114462"/>
            <a:ext cx="2247343" cy="13547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36000" tIns="121900" rIns="72000" bIns="121900" anchor="ctr" anchorCtr="0">
            <a:noAutofit/>
          </a:bodyPr>
          <a:lstStyle/>
          <a:p>
            <a:pPr algn="ctr" defTabSz="1219170"/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Politisko pārliecību aspektā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" name="Google Shape;1467;p39">
            <a:extLst>
              <a:ext uri="{FF2B5EF4-FFF2-40B4-BE49-F238E27FC236}">
                <a16:creationId xmlns:a16="http://schemas.microsoft.com/office/drawing/2014/main" id="{803327D7-2C7C-E435-1633-FA5026F8D356}"/>
              </a:ext>
            </a:extLst>
          </p:cNvPr>
          <p:cNvSpPr txBox="1"/>
          <p:nvPr/>
        </p:nvSpPr>
        <p:spPr>
          <a:xfrm>
            <a:off x="9059767" y="1748477"/>
            <a:ext cx="2247343" cy="1354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36000" tIns="121900" rIns="72000" bIns="121900" anchor="ctr" anchorCtr="0">
            <a:noAutofit/>
          </a:bodyPr>
          <a:lstStyle/>
          <a:p>
            <a:pPr algn="ctr" defTabSz="1219170"/>
            <a:r>
              <a:rPr lang="lv-LV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Reprezentatīvi demogrāfiskajā dalījumā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" name="Google Shape;1467;p39">
            <a:extLst>
              <a:ext uri="{FF2B5EF4-FFF2-40B4-BE49-F238E27FC236}">
                <a16:creationId xmlns:a16="http://schemas.microsoft.com/office/drawing/2014/main" id="{8F40D65C-4600-1EC2-2770-7A64363331C2}"/>
              </a:ext>
            </a:extLst>
          </p:cNvPr>
          <p:cNvSpPr txBox="1"/>
          <p:nvPr/>
        </p:nvSpPr>
        <p:spPr>
          <a:xfrm>
            <a:off x="1107704" y="1442180"/>
            <a:ext cx="2247343" cy="1354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36000" tIns="121900" rIns="72000" bIns="121900" anchor="ctr" anchorCtr="0">
            <a:noAutofit/>
          </a:bodyPr>
          <a:lstStyle/>
          <a:p>
            <a:pPr algn="ctr" defTabSz="1219170"/>
            <a:r>
              <a:rPr lang="lv-LV" sz="2400" dirty="0">
                <a:solidFill>
                  <a:schemeClr val="accent4">
                    <a:lumMod val="75000"/>
                  </a:schemeClr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LSM satura patēriņa kontekstā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1467;p39">
            <a:extLst>
              <a:ext uri="{FF2B5EF4-FFF2-40B4-BE49-F238E27FC236}">
                <a16:creationId xmlns:a16="http://schemas.microsoft.com/office/drawing/2014/main" id="{8F5BEFFB-3C7B-9BF2-0C55-FCE4FF96EC24}"/>
              </a:ext>
            </a:extLst>
          </p:cNvPr>
          <p:cNvSpPr txBox="1"/>
          <p:nvPr/>
        </p:nvSpPr>
        <p:spPr>
          <a:xfrm>
            <a:off x="1659682" y="3688993"/>
            <a:ext cx="2247343" cy="13547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36000" tIns="121900" rIns="72000" bIns="121900" anchor="ctr" anchorCtr="0">
            <a:noAutofit/>
          </a:bodyPr>
          <a:lstStyle/>
          <a:p>
            <a:pPr algn="ctr" defTabSz="1219170"/>
            <a:r>
              <a:rPr lang="lv-LV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Plašas kombinēšanas iespējas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2837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9B31-6A47-FA64-96A5-47DB03D5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852" y="313037"/>
            <a:ext cx="9144000" cy="1309293"/>
          </a:xfrm>
        </p:spPr>
        <p:txBody>
          <a:bodyPr/>
          <a:lstStyle/>
          <a:p>
            <a:pPr algn="ctr"/>
            <a:r>
              <a:rPr lang="lv-LV" sz="3600" b="0" dirty="0"/>
              <a:t>KĀDA IR SABIEDRISKĀ MEDIJA JĒGA?</a:t>
            </a:r>
            <a:br>
              <a:rPr lang="lv-LV" sz="3600" b="0" dirty="0"/>
            </a:br>
            <a:endParaRPr lang="lv-LV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1187C-4803-56DE-3329-04F5A5A8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203" t="5867" r="-3944" b="-693"/>
          <a:stretch>
            <a:fillRect/>
          </a:stretch>
        </p:blipFill>
        <p:spPr>
          <a:xfrm>
            <a:off x="7203336" y="1279582"/>
            <a:ext cx="4368726" cy="5578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CB0993-52E4-7F69-37B1-A9354FE25A46}"/>
              </a:ext>
            </a:extLst>
          </p:cNvPr>
          <p:cNvSpPr txBox="1"/>
          <p:nvPr/>
        </p:nvSpPr>
        <p:spPr>
          <a:xfrm>
            <a:off x="-130757" y="1300635"/>
            <a:ext cx="7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b="1" dirty="0">
                <a:solidFill>
                  <a:schemeClr val="accent3">
                    <a:lumMod val="50000"/>
                  </a:schemeClr>
                </a:solidFill>
              </a:rPr>
              <a:t>Lai būtu uzticams, neatkarīgs informācijas avots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EE1FC-20D2-F6AD-9336-9A5D52F6D53E}"/>
              </a:ext>
            </a:extLst>
          </p:cNvPr>
          <p:cNvSpPr txBox="1"/>
          <p:nvPr/>
        </p:nvSpPr>
        <p:spPr>
          <a:xfrm>
            <a:off x="-130757" y="1639189"/>
            <a:ext cx="7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Lai vairāk zinātu un labāk saprastu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1C1C9-B2AC-1ABE-40D1-13E6FE7228A2}"/>
              </a:ext>
            </a:extLst>
          </p:cNvPr>
          <p:cNvSpPr txBox="1"/>
          <p:nvPr/>
        </p:nvSpPr>
        <p:spPr>
          <a:xfrm>
            <a:off x="-130757" y="2007544"/>
            <a:ext cx="7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Lai prastu atšķirt patiesu informāciju no maldiem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55D1C-60E0-B245-D0CD-8EFFDEC6E250}"/>
              </a:ext>
            </a:extLst>
          </p:cNvPr>
          <p:cNvSpPr txBox="1"/>
          <p:nvPr/>
        </p:nvSpPr>
        <p:spPr>
          <a:xfrm>
            <a:off x="-61760" y="2399812"/>
            <a:ext cx="7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accent6">
                    <a:lumMod val="50000"/>
                  </a:schemeClr>
                </a:solidFill>
              </a:rPr>
              <a:t>Lai dažādi cilvēki varētu teikt, ko domā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04911-7EFE-5444-EB81-B86540D81512}"/>
              </a:ext>
            </a:extLst>
          </p:cNvPr>
          <p:cNvSpPr txBox="1"/>
          <p:nvPr/>
        </p:nvSpPr>
        <p:spPr>
          <a:xfrm>
            <a:off x="-61760" y="2747917"/>
            <a:ext cx="7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accent6">
                    <a:lumMod val="50000"/>
                  </a:schemeClr>
                </a:solidFill>
              </a:rPr>
              <a:t>Lai cilvēki justos piederīgi Latvijai un vienoti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EF6F9-B8A4-7457-9FD4-BE24A49AF4FB}"/>
              </a:ext>
            </a:extLst>
          </p:cNvPr>
          <p:cNvSpPr txBox="1"/>
          <p:nvPr/>
        </p:nvSpPr>
        <p:spPr>
          <a:xfrm>
            <a:off x="-61760" y="3160435"/>
            <a:ext cx="7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accent6">
                    <a:lumMod val="50000"/>
                  </a:schemeClr>
                </a:solidFill>
              </a:rPr>
              <a:t>Lai cilvēki iesaistītos sabiedriskajā dzīvē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FB530-C2D7-105B-3111-3DFF0374E747}"/>
              </a:ext>
            </a:extLst>
          </p:cNvPr>
          <p:cNvSpPr txBox="1"/>
          <p:nvPr/>
        </p:nvSpPr>
        <p:spPr>
          <a:xfrm>
            <a:off x="-61760" y="3532704"/>
            <a:ext cx="7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accent6">
                    <a:lumMod val="50000"/>
                  </a:schemeClr>
                </a:solidFill>
              </a:rPr>
              <a:t>Lai sabiedrība varētu ietekmēt valstī notiekošo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AE49F-FD70-0AA1-477D-9AB0F87B8A36}"/>
              </a:ext>
            </a:extLst>
          </p:cNvPr>
          <p:cNvSpPr txBox="1"/>
          <p:nvPr/>
        </p:nvSpPr>
        <p:spPr>
          <a:xfrm>
            <a:off x="-61760" y="3904973"/>
            <a:ext cx="7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accent6">
                    <a:lumMod val="50000"/>
                  </a:schemeClr>
                </a:solidFill>
              </a:rPr>
              <a:t>Lai spētu pieņemt labākus lēmumus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54D277-7C34-1A97-BF40-79FFB66312F0}"/>
              </a:ext>
            </a:extLst>
          </p:cNvPr>
          <p:cNvSpPr txBox="1"/>
          <p:nvPr/>
        </p:nvSpPr>
        <p:spPr>
          <a:xfrm>
            <a:off x="-61760" y="4298394"/>
            <a:ext cx="7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accent6">
                    <a:lumMod val="50000"/>
                  </a:schemeClr>
                </a:solidFill>
              </a:rPr>
              <a:t>Lai sargātu latviešu valodu un kultūru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4313A-D0B3-AB2E-574B-58F9DF6B85A2}"/>
              </a:ext>
            </a:extLst>
          </p:cNvPr>
          <p:cNvSpPr txBox="1"/>
          <p:nvPr/>
        </p:nvSpPr>
        <p:spPr>
          <a:xfrm>
            <a:off x="0" y="4691815"/>
            <a:ext cx="7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accent6">
                    <a:lumMod val="50000"/>
                  </a:schemeClr>
                </a:solidFill>
              </a:rPr>
              <a:t>Lai cilvēki labāk saprastos un būtu mazāk aizspriedumu viņu starpā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23724-0286-2282-51BA-6C0C393C7488}"/>
              </a:ext>
            </a:extLst>
          </p:cNvPr>
          <p:cNvSpPr txBox="1"/>
          <p:nvPr/>
        </p:nvSpPr>
        <p:spPr>
          <a:xfrm>
            <a:off x="-30880" y="5064084"/>
            <a:ext cx="7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rgbClr val="FF0000"/>
                </a:solidFill>
              </a:rPr>
              <a:t>Lai sabiedrība justos droši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BD6413-235A-9CFC-8C13-B7A592634AC9}"/>
              </a:ext>
            </a:extLst>
          </p:cNvPr>
          <p:cNvSpPr txBox="1"/>
          <p:nvPr/>
        </p:nvSpPr>
        <p:spPr>
          <a:xfrm>
            <a:off x="-30880" y="5419496"/>
            <a:ext cx="7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rgbClr val="FF0000"/>
                </a:solidFill>
              </a:rPr>
              <a:t>Lai mediju saturā visi justos pārstāvēti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D77AE3-79E7-1B1E-5E99-DDFBCE39E9F7}"/>
              </a:ext>
            </a:extLst>
          </p:cNvPr>
          <p:cNvSpPr txBox="1"/>
          <p:nvPr/>
        </p:nvSpPr>
        <p:spPr>
          <a:xfrm>
            <a:off x="0" y="5783336"/>
            <a:ext cx="7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b="1" dirty="0">
                <a:solidFill>
                  <a:srgbClr val="FF0000"/>
                </a:solidFill>
              </a:rPr>
              <a:t>Lai atpūstos no ikdienas rūpēm</a:t>
            </a:r>
          </a:p>
        </p:txBody>
      </p:sp>
    </p:spTree>
    <p:extLst>
      <p:ext uri="{BB962C8B-B14F-4D97-AF65-F5344CB8AC3E}">
        <p14:creationId xmlns:p14="http://schemas.microsoft.com/office/powerpoint/2010/main" val="23874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4087-60A1-1859-AB7A-0749EEFD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689" y="314631"/>
            <a:ext cx="9114505" cy="867781"/>
          </a:xfrm>
        </p:spPr>
        <p:txBody>
          <a:bodyPr/>
          <a:lstStyle/>
          <a:p>
            <a:r>
              <a:rPr lang="lv-LV" sz="3200" b="0" dirty="0"/>
              <a:t> VAI GAIDAS UN CERĪBAS IR PIEPILDĪJUŠĀS?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86C3047-54E6-C35A-C1CE-EE4C89BE7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675006"/>
              </p:ext>
            </p:extLst>
          </p:nvPr>
        </p:nvGraphicFramePr>
        <p:xfrm>
          <a:off x="2635044" y="1415846"/>
          <a:ext cx="8868191" cy="494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21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827F-F443-C471-1172-D661D030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027" y="462116"/>
            <a:ext cx="9379974" cy="993058"/>
          </a:xfrm>
        </p:spPr>
        <p:txBody>
          <a:bodyPr/>
          <a:lstStyle/>
          <a:p>
            <a:pPr algn="ctr"/>
            <a:r>
              <a:rPr lang="lv-LV" sz="3200" b="0" dirty="0"/>
              <a:t>PĀRLIECĪBAS, STEREOTIPI UN AIZSPRIEDUMI</a:t>
            </a:r>
            <a:br>
              <a:rPr lang="lv-LV" b="0" dirty="0"/>
            </a:br>
            <a:endParaRPr lang="lv-LV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9BE90C-7696-6BD0-AFFD-E24D9446A8C0}"/>
              </a:ext>
            </a:extLst>
          </p:cNvPr>
          <p:cNvGraphicFramePr>
            <a:graphicFrameLocks/>
          </p:cNvGraphicFramePr>
          <p:nvPr/>
        </p:nvGraphicFramePr>
        <p:xfrm>
          <a:off x="4045907" y="1207798"/>
          <a:ext cx="4684735" cy="538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F62042-0466-9862-4944-E9EE45A246CD}"/>
              </a:ext>
            </a:extLst>
          </p:cNvPr>
          <p:cNvSpPr txBox="1"/>
          <p:nvPr/>
        </p:nvSpPr>
        <p:spPr>
          <a:xfrm>
            <a:off x="0" y="1692941"/>
            <a:ext cx="421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rgbClr val="FF0000"/>
                </a:solidFill>
              </a:rPr>
              <a:t>Nav iespēju ietekmēt medija saturu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FBAEC-1D70-CD9E-9BDF-B5E574776B50}"/>
              </a:ext>
            </a:extLst>
          </p:cNvPr>
          <p:cNvSpPr txBox="1"/>
          <p:nvPr/>
        </p:nvSpPr>
        <p:spPr>
          <a:xfrm>
            <a:off x="-1" y="2072712"/>
            <a:ext cx="4243467" cy="34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rgbClr val="FF0000"/>
                </a:solidFill>
              </a:rPr>
              <a:t>Pārstāv politisko partiju intereses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A35A8-ED29-A2DD-5707-663A38DCC4A5}"/>
              </a:ext>
            </a:extLst>
          </p:cNvPr>
          <p:cNvSpPr txBox="1"/>
          <p:nvPr/>
        </p:nvSpPr>
        <p:spPr>
          <a:xfrm>
            <a:off x="-1" y="2455453"/>
            <a:ext cx="4243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rgbClr val="FF0000"/>
                </a:solidFill>
              </a:rPr>
              <a:t>Pārstāv vienīgi žurnālistu intereses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F8506-A628-BC0A-B6BA-8302EA2A5DD9}"/>
              </a:ext>
            </a:extLst>
          </p:cNvPr>
          <p:cNvSpPr txBox="1"/>
          <p:nvPr/>
        </p:nvSpPr>
        <p:spPr>
          <a:xfrm>
            <a:off x="-1" y="2836709"/>
            <a:ext cx="424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rgbClr val="FF0000"/>
                </a:solidFill>
              </a:rPr>
              <a:t>Diktē, par ko domāt un kā domāt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89545-87C9-E22F-F0D4-624E585540E4}"/>
              </a:ext>
            </a:extLst>
          </p:cNvPr>
          <p:cNvSpPr txBox="1"/>
          <p:nvPr/>
        </p:nvSpPr>
        <p:spPr>
          <a:xfrm>
            <a:off x="-1" y="3217965"/>
            <a:ext cx="424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Kompetenti, zinoši žurnālisti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D91A6-17CF-A905-147D-9DC687DD2D22}"/>
              </a:ext>
            </a:extLst>
          </p:cNvPr>
          <p:cNvSpPr txBox="1"/>
          <p:nvPr/>
        </p:nvSpPr>
        <p:spPr>
          <a:xfrm>
            <a:off x="-24596" y="3599221"/>
            <a:ext cx="4243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rgbClr val="FF0000"/>
                </a:solidFill>
              </a:rPr>
              <a:t>Izskan tikai medijam vēlamie viedokļi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C6030-386B-1428-3B96-901F1DA930CD}"/>
              </a:ext>
            </a:extLst>
          </p:cNvPr>
          <p:cNvSpPr txBox="1"/>
          <p:nvPr/>
        </p:nvSpPr>
        <p:spPr>
          <a:xfrm>
            <a:off x="-24597" y="3980477"/>
            <a:ext cx="4268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Ciena savu auditoriju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C310A-3BB0-8C76-5B8B-F53D7DB716B2}"/>
              </a:ext>
            </a:extLst>
          </p:cNvPr>
          <p:cNvSpPr txBox="1"/>
          <p:nvPr/>
        </p:nvSpPr>
        <p:spPr>
          <a:xfrm>
            <a:off x="-24597" y="4361733"/>
            <a:ext cx="4268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rgbClr val="FF0000"/>
                </a:solidFill>
              </a:rPr>
              <a:t>Saturs ir tendenciozs un maldinošs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24FF2-94E2-CD6C-E2A8-EF5EE70856DC}"/>
              </a:ext>
            </a:extLst>
          </p:cNvPr>
          <p:cNvSpPr txBox="1"/>
          <p:nvPr/>
        </p:nvSpPr>
        <p:spPr>
          <a:xfrm>
            <a:off x="-1" y="4741503"/>
            <a:ext cx="424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Pārstāv vairākuma uzskatus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00DDC4-7D56-5A84-8710-4F93D0F6EF08}"/>
              </a:ext>
            </a:extLst>
          </p:cNvPr>
          <p:cNvSpPr txBox="1"/>
          <p:nvPr/>
        </p:nvSpPr>
        <p:spPr>
          <a:xfrm>
            <a:off x="-1" y="5121275"/>
            <a:ext cx="424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rgbClr val="FF0000"/>
                </a:solidFill>
              </a:rPr>
              <a:t>Propagandas medijs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F205AE-C873-D625-2CDE-0DB468EA4936}"/>
              </a:ext>
            </a:extLst>
          </p:cNvPr>
          <p:cNvSpPr txBox="1"/>
          <p:nvPr/>
        </p:nvSpPr>
        <p:spPr>
          <a:xfrm>
            <a:off x="-1" y="5501046"/>
            <a:ext cx="424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Neatkarīgi žurnālisti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C49C62-ACB3-E0CD-B35D-FE668DCBE77B}"/>
              </a:ext>
            </a:extLst>
          </p:cNvPr>
          <p:cNvSpPr txBox="1"/>
          <p:nvPr/>
        </p:nvSpPr>
        <p:spPr>
          <a:xfrm>
            <a:off x="-1" y="5880817"/>
            <a:ext cx="424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rgbClr val="FF0000"/>
                </a:solidFill>
              </a:rPr>
              <a:t>Provinciāls un vecmodīgs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6C5C31-3011-9996-52C2-E1EAF9403706}"/>
              </a:ext>
            </a:extLst>
          </p:cNvPr>
          <p:cNvSpPr txBox="1"/>
          <p:nvPr/>
        </p:nvSpPr>
        <p:spPr>
          <a:xfrm>
            <a:off x="8479483" y="1692940"/>
            <a:ext cx="373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Ir iespēja ietekmēt saturu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F04D76-2CC0-6E88-924C-9425AFFDC32D}"/>
              </a:ext>
            </a:extLst>
          </p:cNvPr>
          <p:cNvSpPr txBox="1"/>
          <p:nvPr/>
        </p:nvSpPr>
        <p:spPr>
          <a:xfrm>
            <a:off x="8479482" y="2074197"/>
            <a:ext cx="376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Pārstāv ceturto varu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6F10C2-4B6D-3638-F610-B77D0FC71685}"/>
              </a:ext>
            </a:extLst>
          </p:cNvPr>
          <p:cNvSpPr txBox="1"/>
          <p:nvPr/>
        </p:nvSpPr>
        <p:spPr>
          <a:xfrm>
            <a:off x="8479482" y="2455453"/>
            <a:ext cx="376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Pārstāv sabiedrības intereses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7DBC37-CF56-F93C-B18D-873AC73CED98}"/>
              </a:ext>
            </a:extLst>
          </p:cNvPr>
          <p:cNvSpPr txBox="1"/>
          <p:nvPr/>
        </p:nvSpPr>
        <p:spPr>
          <a:xfrm>
            <a:off x="8479482" y="2836709"/>
            <a:ext cx="376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Runā par to, kas visiem ir svarīgs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34C6C5-C3AD-70C8-A1F1-F9E1D7AB18DE}"/>
              </a:ext>
            </a:extLst>
          </p:cNvPr>
          <p:cNvSpPr txBox="1"/>
          <p:nvPr/>
        </p:nvSpPr>
        <p:spPr>
          <a:xfrm>
            <a:off x="8479482" y="3217965"/>
            <a:ext cx="376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FF0000"/>
                </a:solidFill>
              </a:rPr>
              <a:t>Nekompetenti un neprasmīgi žurnālisti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6708A6-B4E2-DC92-D580-D6A8C53640E9}"/>
              </a:ext>
            </a:extLst>
          </p:cNvPr>
          <p:cNvSpPr txBox="1"/>
          <p:nvPr/>
        </p:nvSpPr>
        <p:spPr>
          <a:xfrm>
            <a:off x="8454887" y="3599221"/>
            <a:ext cx="376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Izskan dažādi viedokļi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FBA50F-C329-6C07-BD83-0C9DFC63725C}"/>
              </a:ext>
            </a:extLst>
          </p:cNvPr>
          <p:cNvSpPr txBox="1"/>
          <p:nvPr/>
        </p:nvSpPr>
        <p:spPr>
          <a:xfrm>
            <a:off x="8479482" y="3980477"/>
            <a:ext cx="376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FF0000"/>
                </a:solidFill>
              </a:rPr>
              <a:t>Izturas aroganti pret auditoriju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0DA934-85A9-CAF3-DB62-023A1B50EC1D}"/>
              </a:ext>
            </a:extLst>
          </p:cNvPr>
          <p:cNvSpPr txBox="1"/>
          <p:nvPr/>
        </p:nvSpPr>
        <p:spPr>
          <a:xfrm>
            <a:off x="8479482" y="4361733"/>
            <a:ext cx="376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Saturs ir objektīvs un neitrāls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F89E99-B273-C090-9DDD-0A4831E71752}"/>
              </a:ext>
            </a:extLst>
          </p:cNvPr>
          <p:cNvSpPr txBox="1"/>
          <p:nvPr/>
        </p:nvSpPr>
        <p:spPr>
          <a:xfrm>
            <a:off x="8479482" y="4741504"/>
            <a:ext cx="376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FF0000"/>
                </a:solidFill>
              </a:rPr>
              <a:t>Pauž šauras grupas uzskatus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FA71F0-9154-72A5-35EC-091E7D5FCBD2}"/>
              </a:ext>
            </a:extLst>
          </p:cNvPr>
          <p:cNvSpPr txBox="1"/>
          <p:nvPr/>
        </p:nvSpPr>
        <p:spPr>
          <a:xfrm>
            <a:off x="8479482" y="5121275"/>
            <a:ext cx="376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Objektīvs medijs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8C11F9-8C88-F544-3C1A-7234F83CE754}"/>
              </a:ext>
            </a:extLst>
          </p:cNvPr>
          <p:cNvSpPr txBox="1"/>
          <p:nvPr/>
        </p:nvSpPr>
        <p:spPr>
          <a:xfrm>
            <a:off x="8479482" y="5501046"/>
            <a:ext cx="376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FF0000"/>
                </a:solidFill>
              </a:rPr>
              <a:t>Korumpēti un ietekmēti žurnālisti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73E5FB-AF1B-D5C1-C98B-5A16C4B85EB5}"/>
              </a:ext>
            </a:extLst>
          </p:cNvPr>
          <p:cNvSpPr txBox="1"/>
          <p:nvPr/>
        </p:nvSpPr>
        <p:spPr>
          <a:xfrm>
            <a:off x="8454887" y="5880817"/>
            <a:ext cx="376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accent3">
                    <a:lumMod val="50000"/>
                  </a:schemeClr>
                </a:solidFill>
              </a:rPr>
              <a:t>Moderns un iesaista jauniešus</a:t>
            </a:r>
          </a:p>
        </p:txBody>
      </p:sp>
    </p:spTree>
    <p:extLst>
      <p:ext uri="{BB962C8B-B14F-4D97-AF65-F5344CB8AC3E}">
        <p14:creationId xmlns:p14="http://schemas.microsoft.com/office/powerpoint/2010/main" val="25735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8DB4-474C-D146-7BE8-C8321423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0" y="313037"/>
            <a:ext cx="8917351" cy="1104951"/>
          </a:xfrm>
        </p:spPr>
        <p:txBody>
          <a:bodyPr/>
          <a:lstStyle/>
          <a:p>
            <a:pPr algn="ctr"/>
            <a:r>
              <a:rPr lang="lv-LV" sz="3600" b="0" dirty="0"/>
              <a:t> NEKRITISKI PIEŅĒMUMI</a:t>
            </a:r>
            <a:br>
              <a:rPr lang="lv-LV" sz="1800" b="0" dirty="0"/>
            </a:br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2C4B5-E844-9BA5-CC40-D4567FBFB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564" y="1417988"/>
            <a:ext cx="7815749" cy="5005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D5AE89-02F0-673E-CB62-F0C6A92B0ABB}"/>
              </a:ext>
            </a:extLst>
          </p:cNvPr>
          <p:cNvSpPr txBox="1"/>
          <p:nvPr/>
        </p:nvSpPr>
        <p:spPr>
          <a:xfrm>
            <a:off x="864024" y="2404778"/>
            <a:ext cx="550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/>
              <a:t>Sabiedriskajam medijam nav vērts sniegt ieteikumus un sūdzības, jo tāpat nekas nemainīsies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D79263-41B9-1688-EADD-3648DE8582E7}"/>
              </a:ext>
            </a:extLst>
          </p:cNvPr>
          <p:cNvSpPr txBox="1"/>
          <p:nvPr/>
        </p:nvSpPr>
        <p:spPr>
          <a:xfrm>
            <a:off x="786152" y="3201576"/>
            <a:ext cx="550727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lv-LV" dirty="0"/>
              <a:t>Sabiedriskais medijs uzvedas kā politiskā partija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A2BC83-F453-8237-CCE6-DC012054929A}"/>
              </a:ext>
            </a:extLst>
          </p:cNvPr>
          <p:cNvSpPr txBox="1"/>
          <p:nvPr/>
        </p:nvSpPr>
        <p:spPr>
          <a:xfrm>
            <a:off x="864024" y="3878085"/>
            <a:ext cx="5507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/>
              <a:t>Latvijā nav nepieciešams sabiedriskais medijs, visu nepieciešamo informāciju var iegūt no komercmedijiem un sociālajiem tīkliem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D1751-D944-6C69-3DBE-E6D870A3CEC7}"/>
              </a:ext>
            </a:extLst>
          </p:cNvPr>
          <p:cNvSpPr txBox="1"/>
          <p:nvPr/>
        </p:nvSpPr>
        <p:spPr>
          <a:xfrm>
            <a:off x="786152" y="4770037"/>
            <a:ext cx="5507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/>
              <a:t>Latvijā ir nepieciešams valsts medijs nevis sabiedriskais medijs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94B41-FFD8-6B45-D864-401482CECAC8}"/>
              </a:ext>
            </a:extLst>
          </p:cNvPr>
          <p:cNvSpPr txBox="1"/>
          <p:nvPr/>
        </p:nvSpPr>
        <p:spPr>
          <a:xfrm>
            <a:off x="2251698" y="5411972"/>
            <a:ext cx="4041731" cy="52322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dirty="0"/>
              <a:t>Sabiedriskais medijs nepārstāv Latvijas valsts pozīciju, pauž pretvalstiskas idejas</a:t>
            </a:r>
          </a:p>
        </p:txBody>
      </p:sp>
    </p:spTree>
    <p:extLst>
      <p:ext uri="{BB962C8B-B14F-4D97-AF65-F5344CB8AC3E}">
        <p14:creationId xmlns:p14="http://schemas.microsoft.com/office/powerpoint/2010/main" val="206319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4C8A-883F-E5D9-12E2-5D7F3DA7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535" y="388800"/>
            <a:ext cx="9311149" cy="1260123"/>
          </a:xfrm>
        </p:spPr>
        <p:txBody>
          <a:bodyPr/>
          <a:lstStyle/>
          <a:p>
            <a:pPr algn="ctr"/>
            <a:r>
              <a:rPr lang="lv-LV" sz="3600" b="0" dirty="0">
                <a:latin typeface="Arial" panose="020B0604020202020204" pitchFamily="34" charset="0"/>
                <a:cs typeface="Arial" panose="020B0604020202020204" pitchFamily="34" charset="0"/>
              </a:rPr>
              <a:t>   VAI MEDIJS PALĪDZ LABĀK SAPRAST?</a:t>
            </a:r>
            <a:br>
              <a:rPr lang="lv-LV" sz="3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3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0C7952-74CD-AD89-CD3A-2A09F2B90BCD}"/>
              </a:ext>
            </a:extLst>
          </p:cNvPr>
          <p:cNvGraphicFramePr>
            <a:graphicFrameLocks/>
          </p:cNvGraphicFramePr>
          <p:nvPr/>
        </p:nvGraphicFramePr>
        <p:xfrm>
          <a:off x="5536503" y="1236518"/>
          <a:ext cx="6035559" cy="523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8A13F8E-92D2-9FE2-1ABB-4D9D32600E63}"/>
              </a:ext>
            </a:extLst>
          </p:cNvPr>
          <p:cNvSpPr txBox="1"/>
          <p:nvPr/>
        </p:nvSpPr>
        <p:spPr>
          <a:xfrm>
            <a:off x="0" y="1819578"/>
            <a:ext cx="5321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tx1"/>
                </a:solidFill>
              </a:rPr>
              <a:t>Kas sižetā/rakstā ir svarīgākais, galveno domu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0ED87-38F5-CC37-CADF-BAAC7F63C278}"/>
              </a:ext>
            </a:extLst>
          </p:cNvPr>
          <p:cNvSpPr txBox="1"/>
          <p:nvPr/>
        </p:nvSpPr>
        <p:spPr>
          <a:xfrm>
            <a:off x="0" y="2460307"/>
            <a:ext cx="5321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tx1"/>
                </a:solidFill>
              </a:rPr>
              <a:t>Kādēļ ir veidots sižets vai raksts, ko medijs ir vēlējies panākt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FB0F2-EAAE-AC55-DF59-02A39A3EBE1E}"/>
              </a:ext>
            </a:extLst>
          </p:cNvPr>
          <p:cNvSpPr txBox="1"/>
          <p:nvPr/>
        </p:nvSpPr>
        <p:spPr>
          <a:xfrm>
            <a:off x="1123505" y="3097369"/>
            <a:ext cx="4243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tx1"/>
                </a:solidFill>
              </a:rPr>
              <a:t>Kā sižetā/rakstā tiek sniegta papildu informācija par konkrēto notikumu/situāciju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61194D-D405-046C-6400-0AEE0D7A4431}"/>
              </a:ext>
            </a:extLst>
          </p:cNvPr>
          <p:cNvSpPr txBox="1"/>
          <p:nvPr/>
        </p:nvSpPr>
        <p:spPr>
          <a:xfrm>
            <a:off x="1102602" y="3739583"/>
            <a:ext cx="424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tx1"/>
                </a:solidFill>
              </a:rPr>
              <a:t>Vai medijs atklāti pauž savu attieksmi pret konkrēto jautājumu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7F027D-1C2B-8FD6-45AA-851A03BDAE7E}"/>
              </a:ext>
            </a:extLst>
          </p:cNvPr>
          <p:cNvSpPr txBox="1"/>
          <p:nvPr/>
        </p:nvSpPr>
        <p:spPr>
          <a:xfrm>
            <a:off x="1078006" y="4381797"/>
            <a:ext cx="424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tx1"/>
                </a:solidFill>
              </a:rPr>
              <a:t>Kāpēc medijs ir izvēlējies runāt par konkrēto tēmu, kas ir iemesli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AA886-8AF0-38EC-D8B0-86D06E1F0873}"/>
              </a:ext>
            </a:extLst>
          </p:cNvPr>
          <p:cNvSpPr txBox="1"/>
          <p:nvPr/>
        </p:nvSpPr>
        <p:spPr>
          <a:xfrm>
            <a:off x="1540701" y="5017374"/>
            <a:ext cx="378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tx1"/>
                </a:solidFill>
              </a:rPr>
              <a:t>Kad sižetā/rakstā tiek atainoti fakti, bet kad – tiek pausts tā veidotāju viedoklis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52409-AE0B-7D09-9658-00316F42242D}"/>
              </a:ext>
            </a:extLst>
          </p:cNvPr>
          <p:cNvSpPr txBox="1"/>
          <p:nvPr/>
        </p:nvSpPr>
        <p:spPr>
          <a:xfrm>
            <a:off x="1703539" y="5652951"/>
            <a:ext cx="361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dirty="0">
                <a:solidFill>
                  <a:schemeClr val="tx1"/>
                </a:solidFill>
              </a:rPr>
              <a:t>Vērtēt saņemto informāciju un veikt savus secinājumus</a:t>
            </a:r>
          </a:p>
        </p:txBody>
      </p:sp>
    </p:spTree>
    <p:extLst>
      <p:ext uri="{BB962C8B-B14F-4D97-AF65-F5344CB8AC3E}">
        <p14:creationId xmlns:p14="http://schemas.microsoft.com/office/powerpoint/2010/main" val="216725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541D-6C71-2B6B-6985-54D0318F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599" y="313038"/>
            <a:ext cx="9028414" cy="1279788"/>
          </a:xfrm>
        </p:spPr>
        <p:txBody>
          <a:bodyPr/>
          <a:lstStyle/>
          <a:p>
            <a:pPr algn="ctr"/>
            <a:r>
              <a:rPr lang="lv-LV" sz="3600" b="0" dirty="0"/>
              <a:t>KĀDI DATI IR MŪSU RĪCĪBĀ?</a:t>
            </a:r>
            <a:br>
              <a:rPr lang="lv-LV" sz="3600" b="0" dirty="0"/>
            </a:br>
            <a:endParaRPr lang="lv-LV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D416-13F3-B140-C3EC-407E9A866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lnSpc>
                <a:spcPct val="150000"/>
              </a:lnSpc>
            </a:pPr>
            <a:r>
              <a:rPr lang="lv-LV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Interneta aptauja: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1625</a:t>
            </a:r>
            <a:r>
              <a:rPr lang="lv-LV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respondenti vecumā 16-65;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izlase atbilst Latvijas sabiedrības vecuma, dzimuma, tautības, izglītības, ģeogrāfijas un ģimenes stāvokļa struktūrai;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respondentu avots: </a:t>
            </a:r>
            <a:r>
              <a:rPr lang="lv-LV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Intra </a:t>
            </a:r>
            <a:r>
              <a:rPr lang="lv-LV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r>
              <a:rPr lang="lv-LV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OU, </a:t>
            </a:r>
            <a:r>
              <a:rPr lang="lv-LV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Norstat</a:t>
            </a:r>
            <a:r>
              <a:rPr lang="lv-LV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Latvija AS.</a:t>
            </a:r>
            <a:endParaRPr lang="lv-LV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487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EVADS">
  <a:themeElements>
    <a:clrScheme name="IEVAD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F58220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FORCE AI">
    <a:dk1>
      <a:sysClr val="windowText" lastClr="000000"/>
    </a:dk1>
    <a:lt1>
      <a:sysClr val="window" lastClr="FFFFFF"/>
    </a:lt1>
    <a:dk2>
      <a:srgbClr val="5F7694"/>
    </a:dk2>
    <a:lt2>
      <a:srgbClr val="E3E7ED"/>
    </a:lt2>
    <a:accent1>
      <a:srgbClr val="5F2888"/>
    </a:accent1>
    <a:accent2>
      <a:srgbClr val="E67A1D"/>
    </a:accent2>
    <a:accent3>
      <a:srgbClr val="CBDB2A"/>
    </a:accent3>
    <a:accent4>
      <a:srgbClr val="004071"/>
    </a:accent4>
    <a:accent5>
      <a:srgbClr val="B41E8E"/>
    </a:accent5>
    <a:accent6>
      <a:srgbClr val="005BAA"/>
    </a:accent6>
    <a:hlink>
      <a:srgbClr val="002060"/>
    </a:hlink>
    <a:folHlink>
      <a:srgbClr val="0070C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917</Words>
  <Application>Microsoft Office PowerPoint</Application>
  <PresentationFormat>Widescreen</PresentationFormat>
  <Paragraphs>194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Wingdings</vt:lpstr>
      <vt:lpstr>Custom Design</vt:lpstr>
      <vt:lpstr>PowerPoint Presentation</vt:lpstr>
      <vt:lpstr>PowerPoint Presentation</vt:lpstr>
      <vt:lpstr>PowerPoint Presentation</vt:lpstr>
      <vt:lpstr>KĀDA IR SABIEDRISKĀ MEDIJA JĒGA? </vt:lpstr>
      <vt:lpstr> VAI GAIDAS UN CERĪBAS IR PIEPILDĪJUŠĀS?</vt:lpstr>
      <vt:lpstr>PĀRLIECĪBAS, STEREOTIPI UN AIZSPRIEDUMI </vt:lpstr>
      <vt:lpstr> NEKRITISKI PIEŅĒMUMI </vt:lpstr>
      <vt:lpstr>   VAI MEDIJS PALĪDZ LABĀK SAPRAST? </vt:lpstr>
      <vt:lpstr>KĀDI DATI IR MŪSU RĪCĪBĀ? </vt:lpstr>
      <vt:lpstr>IDEOLOĢISKO NOSTĀJU PRETMETI</vt:lpstr>
      <vt:lpstr>ATBILŽU SADALĪJUMS IDEOLOĢISKAJĀS DIMENSIJĀS</vt:lpstr>
      <vt:lpstr>POLITISKĀS ORIENTĀCIJAS GRUPAS</vt:lpstr>
      <vt:lpstr>POLITISKĀS ORIENTĀCIJAS GRUPU PROFILI</vt:lpstr>
      <vt:lpstr>SABIEDRISKĀ MEDIJA LOMA POLITISKO GRUPU SKATĪJUMĀ </vt:lpstr>
      <vt:lpstr>SABIEDRISKĀ MEDIJA LOMA POLITISKO GRUPU SKATĪJUMĀ </vt:lpstr>
      <vt:lpstr>STEREOTIPI PAR SABIEDRISKO MEDIJU POLITISKAJĀS GRUPĀS</vt:lpstr>
      <vt:lpstr>STEREOTIPI PAR SABIEDRISKO MEDIJU POLITISKAJĀS GRUPĀS</vt:lpstr>
      <vt:lpstr>SNIEGTAIS ATBALSTS POLITISKAJĀS GRUPĀS</vt:lpstr>
      <vt:lpstr>SECINĀJUMI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Uzticēšanās medijiem un to ietekmējošie faktori</dc:title>
  <dc:creator>Anda Rožukalne</dc:creator>
  <cp:lastModifiedBy>Edmunds Apsalons</cp:lastModifiedBy>
  <cp:revision>338</cp:revision>
  <cp:lastPrinted>2024-09-25T09:10:34Z</cp:lastPrinted>
  <dcterms:created xsi:type="dcterms:W3CDTF">2022-09-07T08:19:57Z</dcterms:created>
  <dcterms:modified xsi:type="dcterms:W3CDTF">2025-10-16T04:16:26Z</dcterms:modified>
</cp:coreProperties>
</file>