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76" r:id="rId4"/>
    <p:sldId id="278" r:id="rId5"/>
    <p:sldId id="279" r:id="rId6"/>
    <p:sldId id="280" r:id="rId7"/>
    <p:sldId id="298" r:id="rId8"/>
    <p:sldId id="299" r:id="rId9"/>
    <p:sldId id="281" r:id="rId10"/>
    <p:sldId id="282" r:id="rId11"/>
    <p:sldId id="283" r:id="rId12"/>
    <p:sldId id="259" r:id="rId13"/>
    <p:sldId id="284" r:id="rId14"/>
    <p:sldId id="285" r:id="rId15"/>
    <p:sldId id="300" r:id="rId16"/>
    <p:sldId id="286" r:id="rId17"/>
    <p:sldId id="287" r:id="rId18"/>
    <p:sldId id="289" r:id="rId19"/>
    <p:sldId id="288" r:id="rId20"/>
    <p:sldId id="290" r:id="rId21"/>
    <p:sldId id="291" r:id="rId22"/>
    <p:sldId id="301" r:id="rId23"/>
    <p:sldId id="292" r:id="rId24"/>
    <p:sldId id="293" r:id="rId25"/>
    <p:sldId id="302" r:id="rId26"/>
    <p:sldId id="303" r:id="rId27"/>
    <p:sldId id="294" r:id="rId28"/>
    <p:sldId id="304" r:id="rId29"/>
    <p:sldId id="295" r:id="rId30"/>
    <p:sldId id="296" r:id="rId31"/>
    <p:sldId id="29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2035"/>
    <a:srgbClr val="8FAADC"/>
    <a:srgbClr val="51557D"/>
    <a:srgbClr val="1D0C3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5650-1F4A-4BAD-8E86-528396A9E6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68B575-1C77-41A0-A447-2B3C38F856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EB5959-168C-4E92-97E9-90380607EB25}"/>
              </a:ext>
            </a:extLst>
          </p:cNvPr>
          <p:cNvSpPr>
            <a:spLocks noGrp="1"/>
          </p:cNvSpPr>
          <p:nvPr>
            <p:ph type="dt" sz="half" idx="10"/>
          </p:nvPr>
        </p:nvSpPr>
        <p:spPr/>
        <p:txBody>
          <a:bodyPr/>
          <a:lstStyle/>
          <a:p>
            <a:fld id="{AF7DD1E2-D320-4A43-888A-0B286C9982F8}" type="datetimeFigureOut">
              <a:rPr lang="en-US" smtClean="0"/>
              <a:t>2/7/2022</a:t>
            </a:fld>
            <a:endParaRPr lang="en-US"/>
          </a:p>
        </p:txBody>
      </p:sp>
      <p:sp>
        <p:nvSpPr>
          <p:cNvPr id="5" name="Footer Placeholder 4">
            <a:extLst>
              <a:ext uri="{FF2B5EF4-FFF2-40B4-BE49-F238E27FC236}">
                <a16:creationId xmlns:a16="http://schemas.microsoft.com/office/drawing/2014/main" id="{0992858A-DF3D-4C4F-8076-FB9B50BEA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A409A-3CF6-4C3D-9356-8D4638B31EFC}"/>
              </a:ext>
            </a:extLst>
          </p:cNvPr>
          <p:cNvSpPr>
            <a:spLocks noGrp="1"/>
          </p:cNvSpPr>
          <p:nvPr>
            <p:ph type="sldNum" sz="quarter" idx="12"/>
          </p:nvPr>
        </p:nvSpPr>
        <p:spPr/>
        <p:txBody>
          <a:bodyPr/>
          <a:lstStyle/>
          <a:p>
            <a:fld id="{52A262FF-EEE8-4DCC-B364-94286975FEE9}" type="slidenum">
              <a:rPr lang="en-US" smtClean="0"/>
              <a:t>‹#›</a:t>
            </a:fld>
            <a:endParaRPr lang="en-US"/>
          </a:p>
        </p:txBody>
      </p:sp>
    </p:spTree>
    <p:extLst>
      <p:ext uri="{BB962C8B-B14F-4D97-AF65-F5344CB8AC3E}">
        <p14:creationId xmlns:p14="http://schemas.microsoft.com/office/powerpoint/2010/main" val="3762938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D840-6C41-4B9E-A588-4250113A8B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4239D2-F062-4E18-826F-4037D5A66A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AC2C5-BBD8-42CA-A056-9B313F6EFDE7}"/>
              </a:ext>
            </a:extLst>
          </p:cNvPr>
          <p:cNvSpPr>
            <a:spLocks noGrp="1"/>
          </p:cNvSpPr>
          <p:nvPr>
            <p:ph type="dt" sz="half" idx="10"/>
          </p:nvPr>
        </p:nvSpPr>
        <p:spPr/>
        <p:txBody>
          <a:bodyPr/>
          <a:lstStyle/>
          <a:p>
            <a:fld id="{AF7DD1E2-D320-4A43-888A-0B286C9982F8}" type="datetimeFigureOut">
              <a:rPr lang="en-US" smtClean="0"/>
              <a:t>2/7/2022</a:t>
            </a:fld>
            <a:endParaRPr lang="en-US"/>
          </a:p>
        </p:txBody>
      </p:sp>
      <p:sp>
        <p:nvSpPr>
          <p:cNvPr id="5" name="Footer Placeholder 4">
            <a:extLst>
              <a:ext uri="{FF2B5EF4-FFF2-40B4-BE49-F238E27FC236}">
                <a16:creationId xmlns:a16="http://schemas.microsoft.com/office/drawing/2014/main" id="{DAB12789-0839-4691-A61A-4B884D20C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DE175A-B04E-43DC-BFE6-D5C040C52C18}"/>
              </a:ext>
            </a:extLst>
          </p:cNvPr>
          <p:cNvSpPr>
            <a:spLocks noGrp="1"/>
          </p:cNvSpPr>
          <p:nvPr>
            <p:ph type="sldNum" sz="quarter" idx="12"/>
          </p:nvPr>
        </p:nvSpPr>
        <p:spPr/>
        <p:txBody>
          <a:bodyPr/>
          <a:lstStyle/>
          <a:p>
            <a:fld id="{52A262FF-EEE8-4DCC-B364-94286975FEE9}" type="slidenum">
              <a:rPr lang="en-US" smtClean="0"/>
              <a:t>‹#›</a:t>
            </a:fld>
            <a:endParaRPr lang="en-US"/>
          </a:p>
        </p:txBody>
      </p:sp>
    </p:spTree>
    <p:extLst>
      <p:ext uri="{BB962C8B-B14F-4D97-AF65-F5344CB8AC3E}">
        <p14:creationId xmlns:p14="http://schemas.microsoft.com/office/powerpoint/2010/main" val="747854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41A600-9164-4D66-A438-DDC55D7C8E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8E51B3-3BE2-4970-8531-E9313CCA96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50BE2-40EA-4F42-8677-29DFF182172C}"/>
              </a:ext>
            </a:extLst>
          </p:cNvPr>
          <p:cNvSpPr>
            <a:spLocks noGrp="1"/>
          </p:cNvSpPr>
          <p:nvPr>
            <p:ph type="dt" sz="half" idx="10"/>
          </p:nvPr>
        </p:nvSpPr>
        <p:spPr/>
        <p:txBody>
          <a:bodyPr/>
          <a:lstStyle/>
          <a:p>
            <a:fld id="{AF7DD1E2-D320-4A43-888A-0B286C9982F8}" type="datetimeFigureOut">
              <a:rPr lang="en-US" smtClean="0"/>
              <a:t>2/7/2022</a:t>
            </a:fld>
            <a:endParaRPr lang="en-US"/>
          </a:p>
        </p:txBody>
      </p:sp>
      <p:sp>
        <p:nvSpPr>
          <p:cNvPr id="5" name="Footer Placeholder 4">
            <a:extLst>
              <a:ext uri="{FF2B5EF4-FFF2-40B4-BE49-F238E27FC236}">
                <a16:creationId xmlns:a16="http://schemas.microsoft.com/office/drawing/2014/main" id="{E1915E8A-C6AF-4171-A141-A734B53B4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E4DFF-521B-4FED-A5D0-A7B32F785929}"/>
              </a:ext>
            </a:extLst>
          </p:cNvPr>
          <p:cNvSpPr>
            <a:spLocks noGrp="1"/>
          </p:cNvSpPr>
          <p:nvPr>
            <p:ph type="sldNum" sz="quarter" idx="12"/>
          </p:nvPr>
        </p:nvSpPr>
        <p:spPr/>
        <p:txBody>
          <a:bodyPr/>
          <a:lstStyle/>
          <a:p>
            <a:fld id="{52A262FF-EEE8-4DCC-B364-94286975FEE9}" type="slidenum">
              <a:rPr lang="en-US" smtClean="0"/>
              <a:t>‹#›</a:t>
            </a:fld>
            <a:endParaRPr lang="en-US"/>
          </a:p>
        </p:txBody>
      </p:sp>
    </p:spTree>
    <p:extLst>
      <p:ext uri="{BB962C8B-B14F-4D97-AF65-F5344CB8AC3E}">
        <p14:creationId xmlns:p14="http://schemas.microsoft.com/office/powerpoint/2010/main" val="1629360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F1D9-9A9C-4148-A3BF-551ACACE66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03F198-AD7B-4D50-AEF1-CD9A2478D5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B25C85-98D7-4714-AA60-0C619AA27092}"/>
              </a:ext>
            </a:extLst>
          </p:cNvPr>
          <p:cNvSpPr>
            <a:spLocks noGrp="1"/>
          </p:cNvSpPr>
          <p:nvPr>
            <p:ph type="dt" sz="half" idx="10"/>
          </p:nvPr>
        </p:nvSpPr>
        <p:spPr/>
        <p:txBody>
          <a:bodyPr/>
          <a:lstStyle/>
          <a:p>
            <a:fld id="{AF7DD1E2-D320-4A43-888A-0B286C9982F8}" type="datetimeFigureOut">
              <a:rPr lang="en-US" smtClean="0"/>
              <a:t>2/7/2022</a:t>
            </a:fld>
            <a:endParaRPr lang="en-US"/>
          </a:p>
        </p:txBody>
      </p:sp>
      <p:sp>
        <p:nvSpPr>
          <p:cNvPr id="5" name="Footer Placeholder 4">
            <a:extLst>
              <a:ext uri="{FF2B5EF4-FFF2-40B4-BE49-F238E27FC236}">
                <a16:creationId xmlns:a16="http://schemas.microsoft.com/office/drawing/2014/main" id="{1F798AC8-C12F-4C5D-8B47-4E1565B0C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706EDA-786A-4B3F-9C9B-792382715A57}"/>
              </a:ext>
            </a:extLst>
          </p:cNvPr>
          <p:cNvSpPr>
            <a:spLocks noGrp="1"/>
          </p:cNvSpPr>
          <p:nvPr>
            <p:ph type="sldNum" sz="quarter" idx="12"/>
          </p:nvPr>
        </p:nvSpPr>
        <p:spPr/>
        <p:txBody>
          <a:bodyPr/>
          <a:lstStyle/>
          <a:p>
            <a:fld id="{52A262FF-EEE8-4DCC-B364-94286975FEE9}" type="slidenum">
              <a:rPr lang="en-US" smtClean="0"/>
              <a:t>‹#›</a:t>
            </a:fld>
            <a:endParaRPr lang="en-US"/>
          </a:p>
        </p:txBody>
      </p:sp>
    </p:spTree>
    <p:extLst>
      <p:ext uri="{BB962C8B-B14F-4D97-AF65-F5344CB8AC3E}">
        <p14:creationId xmlns:p14="http://schemas.microsoft.com/office/powerpoint/2010/main" val="22695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C617F-44BA-4F00-9EEF-D6DF9E4B22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84C6A4-8106-4B86-863C-5462118B6B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F4A4E5-E4A3-4797-AD95-9F072B423791}"/>
              </a:ext>
            </a:extLst>
          </p:cNvPr>
          <p:cNvSpPr>
            <a:spLocks noGrp="1"/>
          </p:cNvSpPr>
          <p:nvPr>
            <p:ph type="dt" sz="half" idx="10"/>
          </p:nvPr>
        </p:nvSpPr>
        <p:spPr/>
        <p:txBody>
          <a:bodyPr/>
          <a:lstStyle/>
          <a:p>
            <a:fld id="{AF7DD1E2-D320-4A43-888A-0B286C9982F8}" type="datetimeFigureOut">
              <a:rPr lang="en-US" smtClean="0"/>
              <a:t>2/7/2022</a:t>
            </a:fld>
            <a:endParaRPr lang="en-US"/>
          </a:p>
        </p:txBody>
      </p:sp>
      <p:sp>
        <p:nvSpPr>
          <p:cNvPr id="5" name="Footer Placeholder 4">
            <a:extLst>
              <a:ext uri="{FF2B5EF4-FFF2-40B4-BE49-F238E27FC236}">
                <a16:creationId xmlns:a16="http://schemas.microsoft.com/office/drawing/2014/main" id="{19B61834-69BF-489A-8323-2110226D3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D4592-C92C-488C-BFC2-5C3470735BDA}"/>
              </a:ext>
            </a:extLst>
          </p:cNvPr>
          <p:cNvSpPr>
            <a:spLocks noGrp="1"/>
          </p:cNvSpPr>
          <p:nvPr>
            <p:ph type="sldNum" sz="quarter" idx="12"/>
          </p:nvPr>
        </p:nvSpPr>
        <p:spPr/>
        <p:txBody>
          <a:bodyPr/>
          <a:lstStyle/>
          <a:p>
            <a:fld id="{52A262FF-EEE8-4DCC-B364-94286975FEE9}" type="slidenum">
              <a:rPr lang="en-US" smtClean="0"/>
              <a:t>‹#›</a:t>
            </a:fld>
            <a:endParaRPr lang="en-US"/>
          </a:p>
        </p:txBody>
      </p:sp>
    </p:spTree>
    <p:extLst>
      <p:ext uri="{BB962C8B-B14F-4D97-AF65-F5344CB8AC3E}">
        <p14:creationId xmlns:p14="http://schemas.microsoft.com/office/powerpoint/2010/main" val="3590750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05C2-2E95-49DB-8BE1-D6B20A0E32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3A90BE-484E-4D7F-8855-679C6093B7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39D227-8753-483B-891B-0C82FB8DB6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194ECB-CE35-4029-BAAB-CAA21DF556B9}"/>
              </a:ext>
            </a:extLst>
          </p:cNvPr>
          <p:cNvSpPr>
            <a:spLocks noGrp="1"/>
          </p:cNvSpPr>
          <p:nvPr>
            <p:ph type="dt" sz="half" idx="10"/>
          </p:nvPr>
        </p:nvSpPr>
        <p:spPr/>
        <p:txBody>
          <a:bodyPr/>
          <a:lstStyle/>
          <a:p>
            <a:fld id="{AF7DD1E2-D320-4A43-888A-0B286C9982F8}" type="datetimeFigureOut">
              <a:rPr lang="en-US" smtClean="0"/>
              <a:t>2/7/2022</a:t>
            </a:fld>
            <a:endParaRPr lang="en-US"/>
          </a:p>
        </p:txBody>
      </p:sp>
      <p:sp>
        <p:nvSpPr>
          <p:cNvPr id="6" name="Footer Placeholder 5">
            <a:extLst>
              <a:ext uri="{FF2B5EF4-FFF2-40B4-BE49-F238E27FC236}">
                <a16:creationId xmlns:a16="http://schemas.microsoft.com/office/drawing/2014/main" id="{23964454-47E7-41E3-A004-7C8907CF20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B38B28-6F0B-47C7-8C1C-7C532C15AA12}"/>
              </a:ext>
            </a:extLst>
          </p:cNvPr>
          <p:cNvSpPr>
            <a:spLocks noGrp="1"/>
          </p:cNvSpPr>
          <p:nvPr>
            <p:ph type="sldNum" sz="quarter" idx="12"/>
          </p:nvPr>
        </p:nvSpPr>
        <p:spPr/>
        <p:txBody>
          <a:bodyPr/>
          <a:lstStyle/>
          <a:p>
            <a:fld id="{52A262FF-EEE8-4DCC-B364-94286975FEE9}" type="slidenum">
              <a:rPr lang="en-US" smtClean="0"/>
              <a:t>‹#›</a:t>
            </a:fld>
            <a:endParaRPr lang="en-US"/>
          </a:p>
        </p:txBody>
      </p:sp>
    </p:spTree>
    <p:extLst>
      <p:ext uri="{BB962C8B-B14F-4D97-AF65-F5344CB8AC3E}">
        <p14:creationId xmlns:p14="http://schemas.microsoft.com/office/powerpoint/2010/main" val="259883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DC8C4-BAFC-4450-8B2C-4339359B82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C645C3-FDA1-4742-A2C0-4B528BADFD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8E965E-3E4C-4A5A-A89E-7D01753858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49E1C5-685C-4E04-8B79-065A887337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14DB1E-DD86-4930-A981-6C77B0916E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7091EA-F9E7-42F9-ACD7-AAD8B08956FA}"/>
              </a:ext>
            </a:extLst>
          </p:cNvPr>
          <p:cNvSpPr>
            <a:spLocks noGrp="1"/>
          </p:cNvSpPr>
          <p:nvPr>
            <p:ph type="dt" sz="half" idx="10"/>
          </p:nvPr>
        </p:nvSpPr>
        <p:spPr/>
        <p:txBody>
          <a:bodyPr/>
          <a:lstStyle/>
          <a:p>
            <a:fld id="{AF7DD1E2-D320-4A43-888A-0B286C9982F8}" type="datetimeFigureOut">
              <a:rPr lang="en-US" smtClean="0"/>
              <a:t>2/7/2022</a:t>
            </a:fld>
            <a:endParaRPr lang="en-US"/>
          </a:p>
        </p:txBody>
      </p:sp>
      <p:sp>
        <p:nvSpPr>
          <p:cNvPr id="8" name="Footer Placeholder 7">
            <a:extLst>
              <a:ext uri="{FF2B5EF4-FFF2-40B4-BE49-F238E27FC236}">
                <a16:creationId xmlns:a16="http://schemas.microsoft.com/office/drawing/2014/main" id="{3F9868CE-2845-47A9-841F-7C373AAA4E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4E5B32-D122-4EE2-869B-197E3B1155C2}"/>
              </a:ext>
            </a:extLst>
          </p:cNvPr>
          <p:cNvSpPr>
            <a:spLocks noGrp="1"/>
          </p:cNvSpPr>
          <p:nvPr>
            <p:ph type="sldNum" sz="quarter" idx="12"/>
          </p:nvPr>
        </p:nvSpPr>
        <p:spPr/>
        <p:txBody>
          <a:bodyPr/>
          <a:lstStyle/>
          <a:p>
            <a:fld id="{52A262FF-EEE8-4DCC-B364-94286975FEE9}" type="slidenum">
              <a:rPr lang="en-US" smtClean="0"/>
              <a:t>‹#›</a:t>
            </a:fld>
            <a:endParaRPr lang="en-US"/>
          </a:p>
        </p:txBody>
      </p:sp>
    </p:spTree>
    <p:extLst>
      <p:ext uri="{BB962C8B-B14F-4D97-AF65-F5344CB8AC3E}">
        <p14:creationId xmlns:p14="http://schemas.microsoft.com/office/powerpoint/2010/main" val="3184705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4DD73-E16B-4B22-87E2-63E8F326DD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8881E4-BC17-4776-A3E3-67C504B56E53}"/>
              </a:ext>
            </a:extLst>
          </p:cNvPr>
          <p:cNvSpPr>
            <a:spLocks noGrp="1"/>
          </p:cNvSpPr>
          <p:nvPr>
            <p:ph type="dt" sz="half" idx="10"/>
          </p:nvPr>
        </p:nvSpPr>
        <p:spPr/>
        <p:txBody>
          <a:bodyPr/>
          <a:lstStyle/>
          <a:p>
            <a:fld id="{AF7DD1E2-D320-4A43-888A-0B286C9982F8}" type="datetimeFigureOut">
              <a:rPr lang="en-US" smtClean="0"/>
              <a:t>2/7/2022</a:t>
            </a:fld>
            <a:endParaRPr lang="en-US"/>
          </a:p>
        </p:txBody>
      </p:sp>
      <p:sp>
        <p:nvSpPr>
          <p:cNvPr id="4" name="Footer Placeholder 3">
            <a:extLst>
              <a:ext uri="{FF2B5EF4-FFF2-40B4-BE49-F238E27FC236}">
                <a16:creationId xmlns:a16="http://schemas.microsoft.com/office/drawing/2014/main" id="{524341A6-51BD-4D2B-AA42-38B98348DB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097D3-247B-4B2D-BC6A-2C17F29D6B68}"/>
              </a:ext>
            </a:extLst>
          </p:cNvPr>
          <p:cNvSpPr>
            <a:spLocks noGrp="1"/>
          </p:cNvSpPr>
          <p:nvPr>
            <p:ph type="sldNum" sz="quarter" idx="12"/>
          </p:nvPr>
        </p:nvSpPr>
        <p:spPr/>
        <p:txBody>
          <a:bodyPr/>
          <a:lstStyle/>
          <a:p>
            <a:fld id="{52A262FF-EEE8-4DCC-B364-94286975FEE9}" type="slidenum">
              <a:rPr lang="en-US" smtClean="0"/>
              <a:t>‹#›</a:t>
            </a:fld>
            <a:endParaRPr lang="en-US"/>
          </a:p>
        </p:txBody>
      </p:sp>
    </p:spTree>
    <p:extLst>
      <p:ext uri="{BB962C8B-B14F-4D97-AF65-F5344CB8AC3E}">
        <p14:creationId xmlns:p14="http://schemas.microsoft.com/office/powerpoint/2010/main" val="227889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84E9B5-5310-4523-96E2-9CC165280A08}"/>
              </a:ext>
            </a:extLst>
          </p:cNvPr>
          <p:cNvSpPr>
            <a:spLocks noGrp="1"/>
          </p:cNvSpPr>
          <p:nvPr>
            <p:ph type="dt" sz="half" idx="10"/>
          </p:nvPr>
        </p:nvSpPr>
        <p:spPr/>
        <p:txBody>
          <a:bodyPr/>
          <a:lstStyle/>
          <a:p>
            <a:fld id="{AF7DD1E2-D320-4A43-888A-0B286C9982F8}" type="datetimeFigureOut">
              <a:rPr lang="en-US" smtClean="0"/>
              <a:t>2/7/2022</a:t>
            </a:fld>
            <a:endParaRPr lang="en-US"/>
          </a:p>
        </p:txBody>
      </p:sp>
      <p:sp>
        <p:nvSpPr>
          <p:cNvPr id="3" name="Footer Placeholder 2">
            <a:extLst>
              <a:ext uri="{FF2B5EF4-FFF2-40B4-BE49-F238E27FC236}">
                <a16:creationId xmlns:a16="http://schemas.microsoft.com/office/drawing/2014/main" id="{91E6DBE8-CEC8-4A56-BA7A-D9C2AF69F1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29BB8A-0DDD-4622-8148-F79AC72C0A07}"/>
              </a:ext>
            </a:extLst>
          </p:cNvPr>
          <p:cNvSpPr>
            <a:spLocks noGrp="1"/>
          </p:cNvSpPr>
          <p:nvPr>
            <p:ph type="sldNum" sz="quarter" idx="12"/>
          </p:nvPr>
        </p:nvSpPr>
        <p:spPr/>
        <p:txBody>
          <a:bodyPr/>
          <a:lstStyle/>
          <a:p>
            <a:fld id="{52A262FF-EEE8-4DCC-B364-94286975FEE9}" type="slidenum">
              <a:rPr lang="en-US" smtClean="0"/>
              <a:t>‹#›</a:t>
            </a:fld>
            <a:endParaRPr lang="en-US"/>
          </a:p>
        </p:txBody>
      </p:sp>
    </p:spTree>
    <p:extLst>
      <p:ext uri="{BB962C8B-B14F-4D97-AF65-F5344CB8AC3E}">
        <p14:creationId xmlns:p14="http://schemas.microsoft.com/office/powerpoint/2010/main" val="130485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C685-10BF-42E4-964E-24424051D2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5AB8CC-A9AA-43A5-B064-70DFE43F06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6D2B44-BA73-4C44-97D3-25B5B7DD96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F600A2-DBCD-4B13-9F10-58754097D0A7}"/>
              </a:ext>
            </a:extLst>
          </p:cNvPr>
          <p:cNvSpPr>
            <a:spLocks noGrp="1"/>
          </p:cNvSpPr>
          <p:nvPr>
            <p:ph type="dt" sz="half" idx="10"/>
          </p:nvPr>
        </p:nvSpPr>
        <p:spPr/>
        <p:txBody>
          <a:bodyPr/>
          <a:lstStyle/>
          <a:p>
            <a:fld id="{AF7DD1E2-D320-4A43-888A-0B286C9982F8}" type="datetimeFigureOut">
              <a:rPr lang="en-US" smtClean="0"/>
              <a:t>2/7/2022</a:t>
            </a:fld>
            <a:endParaRPr lang="en-US"/>
          </a:p>
        </p:txBody>
      </p:sp>
      <p:sp>
        <p:nvSpPr>
          <p:cNvPr id="6" name="Footer Placeholder 5">
            <a:extLst>
              <a:ext uri="{FF2B5EF4-FFF2-40B4-BE49-F238E27FC236}">
                <a16:creationId xmlns:a16="http://schemas.microsoft.com/office/drawing/2014/main" id="{47105F75-EF45-4F37-AE34-F9775DB2AC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B92ED3-F0C6-4947-93F5-39F239674D16}"/>
              </a:ext>
            </a:extLst>
          </p:cNvPr>
          <p:cNvSpPr>
            <a:spLocks noGrp="1"/>
          </p:cNvSpPr>
          <p:nvPr>
            <p:ph type="sldNum" sz="quarter" idx="12"/>
          </p:nvPr>
        </p:nvSpPr>
        <p:spPr/>
        <p:txBody>
          <a:bodyPr/>
          <a:lstStyle/>
          <a:p>
            <a:fld id="{52A262FF-EEE8-4DCC-B364-94286975FEE9}" type="slidenum">
              <a:rPr lang="en-US" smtClean="0"/>
              <a:t>‹#›</a:t>
            </a:fld>
            <a:endParaRPr lang="en-US"/>
          </a:p>
        </p:txBody>
      </p:sp>
    </p:spTree>
    <p:extLst>
      <p:ext uri="{BB962C8B-B14F-4D97-AF65-F5344CB8AC3E}">
        <p14:creationId xmlns:p14="http://schemas.microsoft.com/office/powerpoint/2010/main" val="3214315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4EE2-AC1A-417C-A06D-5BA8926CA0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A4B686-C18B-4DB9-A9FE-AB6381982E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5006A2-2C3A-469E-9984-B2DD3D9928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904CB9-0865-471F-8520-91584BE1D0A6}"/>
              </a:ext>
            </a:extLst>
          </p:cNvPr>
          <p:cNvSpPr>
            <a:spLocks noGrp="1"/>
          </p:cNvSpPr>
          <p:nvPr>
            <p:ph type="dt" sz="half" idx="10"/>
          </p:nvPr>
        </p:nvSpPr>
        <p:spPr/>
        <p:txBody>
          <a:bodyPr/>
          <a:lstStyle/>
          <a:p>
            <a:fld id="{AF7DD1E2-D320-4A43-888A-0B286C9982F8}" type="datetimeFigureOut">
              <a:rPr lang="en-US" smtClean="0"/>
              <a:t>2/7/2022</a:t>
            </a:fld>
            <a:endParaRPr lang="en-US"/>
          </a:p>
        </p:txBody>
      </p:sp>
      <p:sp>
        <p:nvSpPr>
          <p:cNvPr id="6" name="Footer Placeholder 5">
            <a:extLst>
              <a:ext uri="{FF2B5EF4-FFF2-40B4-BE49-F238E27FC236}">
                <a16:creationId xmlns:a16="http://schemas.microsoft.com/office/drawing/2014/main" id="{75818CF7-24FF-4418-932C-1F73562BFF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4BA32D-B36D-4AF1-988A-2F68CBD0BDE0}"/>
              </a:ext>
            </a:extLst>
          </p:cNvPr>
          <p:cNvSpPr>
            <a:spLocks noGrp="1"/>
          </p:cNvSpPr>
          <p:nvPr>
            <p:ph type="sldNum" sz="quarter" idx="12"/>
          </p:nvPr>
        </p:nvSpPr>
        <p:spPr/>
        <p:txBody>
          <a:bodyPr/>
          <a:lstStyle/>
          <a:p>
            <a:fld id="{52A262FF-EEE8-4DCC-B364-94286975FEE9}" type="slidenum">
              <a:rPr lang="en-US" smtClean="0"/>
              <a:t>‹#›</a:t>
            </a:fld>
            <a:endParaRPr lang="en-US"/>
          </a:p>
        </p:txBody>
      </p:sp>
    </p:spTree>
    <p:extLst>
      <p:ext uri="{BB962C8B-B14F-4D97-AF65-F5344CB8AC3E}">
        <p14:creationId xmlns:p14="http://schemas.microsoft.com/office/powerpoint/2010/main" val="41993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2E186-DF63-4219-AFA8-9718C030B7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7255DB-3047-4F32-897C-47F68DE03E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EAA94-5F77-460D-ACFB-CD1F050561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DD1E2-D320-4A43-888A-0B286C9982F8}" type="datetimeFigureOut">
              <a:rPr lang="en-US" smtClean="0"/>
              <a:t>2/7/2022</a:t>
            </a:fld>
            <a:endParaRPr lang="en-US"/>
          </a:p>
        </p:txBody>
      </p:sp>
      <p:sp>
        <p:nvSpPr>
          <p:cNvPr id="5" name="Footer Placeholder 4">
            <a:extLst>
              <a:ext uri="{FF2B5EF4-FFF2-40B4-BE49-F238E27FC236}">
                <a16:creationId xmlns:a16="http://schemas.microsoft.com/office/drawing/2014/main" id="{61241D9F-3CE8-41B4-854B-CAE343EA3D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65FAE4-2B1D-4F7F-9A2B-9386B1570E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262FF-EEE8-4DCC-B364-94286975FEE9}" type="slidenum">
              <a:rPr lang="en-US" smtClean="0"/>
              <a:t>‹#›</a:t>
            </a:fld>
            <a:endParaRPr lang="en-US"/>
          </a:p>
        </p:txBody>
      </p:sp>
    </p:spTree>
    <p:extLst>
      <p:ext uri="{BB962C8B-B14F-4D97-AF65-F5344CB8AC3E}">
        <p14:creationId xmlns:p14="http://schemas.microsoft.com/office/powerpoint/2010/main" val="280298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F240BD3-3268-4B8A-982A-272B87CCEF48}"/>
              </a:ext>
            </a:extLst>
          </p:cNvPr>
          <p:cNvSpPr/>
          <p:nvPr/>
        </p:nvSpPr>
        <p:spPr>
          <a:xfrm>
            <a:off x="11138246" y="0"/>
            <a:ext cx="772253" cy="6858000"/>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F63BD84-2EB2-47B4-B1B4-FBFA53B1D162}"/>
              </a:ext>
            </a:extLst>
          </p:cNvPr>
          <p:cNvSpPr>
            <a:spLocks noGrp="1"/>
          </p:cNvSpPr>
          <p:nvPr>
            <p:ph type="title"/>
          </p:nvPr>
        </p:nvSpPr>
        <p:spPr>
          <a:xfrm>
            <a:off x="281501" y="1414217"/>
            <a:ext cx="10515600" cy="3208019"/>
          </a:xfrm>
        </p:spPr>
        <p:txBody>
          <a:bodyPr>
            <a:noAutofit/>
          </a:bodyPr>
          <a:lstStyle/>
          <a:p>
            <a:pPr algn="ctr"/>
            <a:r>
              <a:rPr lang="lv-LV" sz="3600" b="1" dirty="0">
                <a:effectLst/>
                <a:latin typeface="Trebuchet MS" panose="020B0603020202020204" pitchFamily="34" charset="0"/>
                <a:ea typeface="Calibri" panose="020F0502020204030204" pitchFamily="34" charset="0"/>
                <a:cs typeface="Calibri" panose="020F0502020204030204" pitchFamily="34" charset="0"/>
              </a:rPr>
              <a:t>KONCEPCIJA PAR APVIENOTA SABIEDRISKĀ </a:t>
            </a:r>
            <a:br>
              <a:rPr lang="lv-LV" sz="3600" b="1" dirty="0">
                <a:effectLst/>
                <a:latin typeface="Trebuchet MS" panose="020B0603020202020204" pitchFamily="34" charset="0"/>
                <a:ea typeface="Calibri" panose="020F0502020204030204" pitchFamily="34" charset="0"/>
                <a:cs typeface="Calibri" panose="020F0502020204030204" pitchFamily="34" charset="0"/>
              </a:rPr>
            </a:br>
            <a:r>
              <a:rPr lang="lv-LV" sz="3600" b="1" dirty="0">
                <a:effectLst/>
                <a:latin typeface="Trebuchet MS" panose="020B0603020202020204" pitchFamily="34" charset="0"/>
                <a:ea typeface="Calibri" panose="020F0502020204030204" pitchFamily="34" charset="0"/>
                <a:cs typeface="Calibri" panose="020F0502020204030204" pitchFamily="34" charset="0"/>
              </a:rPr>
              <a:t>ELEKTRONISKĀ PLAŠSAZIŅAS LĪDZEKĻA </a:t>
            </a:r>
            <a:br>
              <a:rPr lang="lv-LV" sz="3600" b="1" dirty="0">
                <a:effectLst/>
                <a:latin typeface="Trebuchet MS" panose="020B0603020202020204" pitchFamily="34" charset="0"/>
                <a:ea typeface="Calibri" panose="020F0502020204030204" pitchFamily="34" charset="0"/>
                <a:cs typeface="Calibri" panose="020F0502020204030204" pitchFamily="34" charset="0"/>
              </a:rPr>
            </a:br>
            <a:r>
              <a:rPr lang="lv-LV" sz="3600" b="1" dirty="0">
                <a:effectLst/>
                <a:latin typeface="Trebuchet MS" panose="020B0603020202020204" pitchFamily="34" charset="0"/>
                <a:ea typeface="Calibri" panose="020F0502020204030204" pitchFamily="34" charset="0"/>
                <a:cs typeface="Calibri" panose="020F0502020204030204" pitchFamily="34" charset="0"/>
              </a:rPr>
              <a:t>IZVEIDOŠANU UN DARBĪBU</a:t>
            </a:r>
          </a:p>
        </p:txBody>
      </p:sp>
      <p:pic>
        <p:nvPicPr>
          <p:cNvPr id="15" name="Picture 14">
            <a:extLst>
              <a:ext uri="{FF2B5EF4-FFF2-40B4-BE49-F238E27FC236}">
                <a16:creationId xmlns:a16="http://schemas.microsoft.com/office/drawing/2014/main" id="{7BD4EB84-2F78-4CF6-BB9D-47DCEEA79D8A}"/>
              </a:ext>
            </a:extLst>
          </p:cNvPr>
          <p:cNvPicPr>
            <a:picLocks noChangeAspect="1"/>
          </p:cNvPicPr>
          <p:nvPr/>
        </p:nvPicPr>
        <p:blipFill rotWithShape="1">
          <a:blip r:embed="rId2">
            <a:extLst>
              <a:ext uri="{28A0092B-C50C-407E-A947-70E740481C1C}">
                <a14:useLocalDpi xmlns:a14="http://schemas.microsoft.com/office/drawing/2010/main" val="0"/>
              </a:ext>
            </a:extLst>
          </a:blip>
          <a:srcRect t="21864"/>
          <a:stretch/>
        </p:blipFill>
        <p:spPr>
          <a:xfrm>
            <a:off x="4542648" y="4032241"/>
            <a:ext cx="2051103" cy="1601664"/>
          </a:xfrm>
          <a:prstGeom prst="rect">
            <a:avLst/>
          </a:prstGeom>
        </p:spPr>
      </p:pic>
      <p:sp>
        <p:nvSpPr>
          <p:cNvPr id="16" name="Title 3">
            <a:extLst>
              <a:ext uri="{FF2B5EF4-FFF2-40B4-BE49-F238E27FC236}">
                <a16:creationId xmlns:a16="http://schemas.microsoft.com/office/drawing/2014/main" id="{FB621FAB-DAF2-43F5-A046-B4A5D64DAB08}"/>
              </a:ext>
            </a:extLst>
          </p:cNvPr>
          <p:cNvSpPr txBox="1">
            <a:spLocks/>
          </p:cNvSpPr>
          <p:nvPr/>
        </p:nvSpPr>
        <p:spPr>
          <a:xfrm>
            <a:off x="4238628" y="5436987"/>
            <a:ext cx="2660991" cy="9391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b="1" dirty="0">
                <a:latin typeface="Trebuchet MS" panose="020B0603020202020204" pitchFamily="34" charset="0"/>
                <a:ea typeface="Calibri" panose="020F0502020204030204" pitchFamily="34" charset="0"/>
                <a:cs typeface="Calibri" panose="020F0502020204030204" pitchFamily="34" charset="0"/>
              </a:rPr>
              <a:t>2022</a:t>
            </a:r>
            <a:endParaRPr lang="en-US" sz="3600" b="1" dirty="0">
              <a:latin typeface="Trebuchet MS" panose="020B0603020202020204" pitchFamily="34" charset="0"/>
            </a:endParaRPr>
          </a:p>
        </p:txBody>
      </p:sp>
    </p:spTree>
    <p:extLst>
      <p:ext uri="{BB962C8B-B14F-4D97-AF65-F5344CB8AC3E}">
        <p14:creationId xmlns:p14="http://schemas.microsoft.com/office/powerpoint/2010/main" val="3055451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AAB7DD-85BF-493E-A92F-D7F6A8885C15}"/>
              </a:ext>
            </a:extLst>
          </p:cNvPr>
          <p:cNvSpPr/>
          <p:nvPr/>
        </p:nvSpPr>
        <p:spPr>
          <a:xfrm>
            <a:off x="720969" y="5330557"/>
            <a:ext cx="8880231" cy="846406"/>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8">
            <a:extLst>
              <a:ext uri="{FF2B5EF4-FFF2-40B4-BE49-F238E27FC236}">
                <a16:creationId xmlns:a16="http://schemas.microsoft.com/office/drawing/2014/main" id="{BCCE719F-FDEC-4DD4-9E44-F074786CA183}"/>
              </a:ext>
            </a:extLst>
          </p:cNvPr>
          <p:cNvSpPr>
            <a:spLocks noGrp="1"/>
          </p:cNvSpPr>
          <p:nvPr>
            <p:ph idx="1"/>
          </p:nvPr>
        </p:nvSpPr>
        <p:spPr>
          <a:xfrm>
            <a:off x="560070" y="1594338"/>
            <a:ext cx="10000867" cy="4582625"/>
          </a:xfrm>
        </p:spPr>
        <p:txBody>
          <a:bodyPr anchor="ctr">
            <a:noAutofit/>
          </a:bodyPr>
          <a:lstStyle/>
          <a:p>
            <a:pPr marL="0" indent="0">
              <a:buNone/>
            </a:pPr>
            <a:r>
              <a:rPr lang="lv-LV" sz="2200" dirty="0">
                <a:latin typeface="Trebuchet MS" panose="020B0603020202020204" pitchFamily="34" charset="0"/>
                <a:cs typeface="Calibri" panose="020F0502020204030204" pitchFamily="34" charset="0"/>
              </a:rPr>
              <a:t>Tika vērtēti </a:t>
            </a:r>
            <a:r>
              <a:rPr lang="lv-LV" sz="2200" b="1" dirty="0">
                <a:solidFill>
                  <a:srgbClr val="9D2035"/>
                </a:solidFill>
                <a:latin typeface="Trebuchet MS" panose="020B0603020202020204" pitchFamily="34" charset="0"/>
                <a:cs typeface="Calibri" panose="020F0502020204030204" pitchFamily="34" charset="0"/>
              </a:rPr>
              <a:t>divi</a:t>
            </a:r>
            <a:r>
              <a:rPr lang="lv-LV" sz="2200" dirty="0">
                <a:latin typeface="Trebuchet MS" panose="020B0603020202020204" pitchFamily="34" charset="0"/>
                <a:cs typeface="Calibri" panose="020F0502020204030204" pitchFamily="34" charset="0"/>
              </a:rPr>
              <a:t> iespējamie apvienošanas scenāriji </a:t>
            </a:r>
            <a:r>
              <a:rPr lang="lv-LV" sz="2400" dirty="0">
                <a:effectLst/>
                <a:latin typeface="Calibri" panose="020F0502020204030204" pitchFamily="34" charset="0"/>
                <a:ea typeface="Calibri" panose="020F0502020204030204" pitchFamily="34" charset="0"/>
                <a:cs typeface="Calibri" panose="020F0502020204030204" pitchFamily="34" charset="0"/>
              </a:rPr>
              <a:t>–</a:t>
            </a:r>
            <a:r>
              <a:rPr lang="lv-LV" sz="2200" dirty="0">
                <a:latin typeface="Trebuchet MS" panose="020B0603020202020204" pitchFamily="34" charset="0"/>
                <a:cs typeface="Calibri" panose="020F0502020204030204" pitchFamily="34" charset="0"/>
              </a:rPr>
              <a:t> jaunas kapitālsabiedrības izveide (</a:t>
            </a:r>
            <a:r>
              <a:rPr lang="lv-LV" sz="2200" u="sng" dirty="0">
                <a:latin typeface="Trebuchet MS" panose="020B0603020202020204" pitchFamily="34" charset="0"/>
                <a:cs typeface="Calibri" panose="020F0502020204030204" pitchFamily="34" charset="0"/>
              </a:rPr>
              <a:t>saplūšana</a:t>
            </a:r>
            <a:r>
              <a:rPr lang="lv-LV" sz="2200" dirty="0">
                <a:latin typeface="Trebuchet MS" panose="020B0603020202020204" pitchFamily="34" charset="0"/>
                <a:cs typeface="Calibri" panose="020F0502020204030204" pitchFamily="34" charset="0"/>
              </a:rPr>
              <a:t>) un vienas kapitālsabiedrības ieplūšana otrajā (</a:t>
            </a:r>
            <a:r>
              <a:rPr lang="lv-LV" sz="2200" u="sng" dirty="0">
                <a:latin typeface="Trebuchet MS" panose="020B0603020202020204" pitchFamily="34" charset="0"/>
                <a:cs typeface="Calibri" panose="020F0502020204030204" pitchFamily="34" charset="0"/>
              </a:rPr>
              <a:t>pievienošana</a:t>
            </a:r>
            <a:r>
              <a:rPr lang="lv-LV" sz="2200" dirty="0">
                <a:latin typeface="Trebuchet MS" panose="020B0603020202020204" pitchFamily="34" charset="0"/>
                <a:cs typeface="Calibri" panose="020F0502020204030204" pitchFamily="34" charset="0"/>
              </a:rPr>
              <a:t>)</a:t>
            </a:r>
          </a:p>
          <a:p>
            <a:pPr marL="0" indent="0">
              <a:buNone/>
            </a:pPr>
            <a:endParaRPr lang="lv-LV" sz="600" dirty="0">
              <a:latin typeface="Trebuchet MS" panose="020B0603020202020204" pitchFamily="34" charset="0"/>
              <a:cs typeface="Calibri" panose="020F0502020204030204" pitchFamily="34" charset="0"/>
            </a:endParaRPr>
          </a:p>
          <a:p>
            <a:pPr marL="0" indent="0">
              <a:buNone/>
            </a:pPr>
            <a:r>
              <a:rPr lang="lv-LV" sz="2200" u="sng" dirty="0">
                <a:latin typeface="Trebuchet MS" panose="020B0603020202020204" pitchFamily="34" charset="0"/>
                <a:cs typeface="Calibri" panose="020F0502020204030204" pitchFamily="34" charset="0"/>
              </a:rPr>
              <a:t>Izvērtējot abu scenāriju priekšrocības un trūkumus, secināts: </a:t>
            </a:r>
          </a:p>
          <a:p>
            <a:r>
              <a:rPr lang="lv-LV" sz="2200" dirty="0">
                <a:latin typeface="Trebuchet MS" panose="020B0603020202020204" pitchFamily="34" charset="0"/>
                <a:cs typeface="Calibri" panose="020F0502020204030204" pitchFamily="34" charset="0"/>
              </a:rPr>
              <a:t>nav būtisku atšķirību, kas radītu riskus realizēt apvienošanu 2024.gada janvārī</a:t>
            </a:r>
          </a:p>
          <a:p>
            <a:r>
              <a:rPr lang="lv-LV" sz="2200" dirty="0">
                <a:latin typeface="Trebuchet MS" panose="020B0603020202020204" pitchFamily="34" charset="0"/>
                <a:cs typeface="Calibri" panose="020F0502020204030204" pitchFamily="34" charset="0"/>
              </a:rPr>
              <a:t>pirmsšķietami nav būtisku atšķirību izmaksu ziņā</a:t>
            </a:r>
          </a:p>
          <a:p>
            <a:r>
              <a:rPr lang="lv-LV" sz="2200" dirty="0">
                <a:latin typeface="Trebuchet MS" panose="020B0603020202020204" pitchFamily="34" charset="0"/>
                <a:cs typeface="Calibri" panose="020F0502020204030204" pitchFamily="34" charset="0"/>
              </a:rPr>
              <a:t>jaunas kapitālsabiedrības izveide neapdraud LR un LTV darbības nepārtrauktību</a:t>
            </a:r>
          </a:p>
          <a:p>
            <a:pPr marL="0" indent="0">
              <a:buNone/>
            </a:pPr>
            <a:endParaRPr lang="lv-LV" sz="600" dirty="0">
              <a:latin typeface="Trebuchet MS" panose="020B0603020202020204" pitchFamily="34" charset="0"/>
              <a:cs typeface="Calibri" panose="020F0502020204030204" pitchFamily="34" charset="0"/>
            </a:endParaRPr>
          </a:p>
          <a:p>
            <a:pPr marL="0" indent="0">
              <a:buNone/>
            </a:pPr>
            <a:r>
              <a:rPr lang="lv-LV" sz="2200" dirty="0">
                <a:solidFill>
                  <a:schemeClr val="bg1"/>
                </a:solidFill>
                <a:latin typeface="Trebuchet MS" panose="020B0603020202020204" pitchFamily="34" charset="0"/>
                <a:cs typeface="Calibri" panose="020F0502020204030204" pitchFamily="34" charset="0"/>
              </a:rPr>
              <a:t>   Padome atbalsta LTV un LR saplūšanu jaunā kapitālsabiedrībā, jo tas </a:t>
            </a:r>
          </a:p>
          <a:p>
            <a:pPr marL="0" indent="0">
              <a:spcBef>
                <a:spcPts val="0"/>
              </a:spcBef>
              <a:buNone/>
            </a:pPr>
            <a:r>
              <a:rPr lang="lv-LV" sz="2200" dirty="0">
                <a:solidFill>
                  <a:schemeClr val="bg1"/>
                </a:solidFill>
                <a:latin typeface="Trebuchet MS" panose="020B0603020202020204" pitchFamily="34" charset="0"/>
                <a:cs typeface="Calibri" panose="020F0502020204030204" pitchFamily="34" charset="0"/>
              </a:rPr>
              <a:t>   nodrošinās vienlīdzības principu</a:t>
            </a:r>
          </a:p>
        </p:txBody>
      </p:sp>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APVIENOŠANAS SCENĀRIJI</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9</a:t>
              </a:r>
              <a:endParaRPr lang="en-US" sz="3600" dirty="0">
                <a:solidFill>
                  <a:schemeClr val="bg1"/>
                </a:solidFill>
                <a:latin typeface="Trebuchet MS" panose="020B0603020202020204" pitchFamily="34" charset="0"/>
                <a:cs typeface="Calibri" panose="020F0502020204030204" pitchFamily="34" charset="0"/>
              </a:endParaRPr>
            </a:p>
          </p:txBody>
        </p:sp>
      </p:grpSp>
    </p:spTree>
    <p:extLst>
      <p:ext uri="{BB962C8B-B14F-4D97-AF65-F5344CB8AC3E}">
        <p14:creationId xmlns:p14="http://schemas.microsoft.com/office/powerpoint/2010/main" val="19120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8">
            <a:extLst>
              <a:ext uri="{FF2B5EF4-FFF2-40B4-BE49-F238E27FC236}">
                <a16:creationId xmlns:a16="http://schemas.microsoft.com/office/drawing/2014/main" id="{BCCE719F-FDEC-4DD4-9E44-F074786CA183}"/>
              </a:ext>
            </a:extLst>
          </p:cNvPr>
          <p:cNvSpPr>
            <a:spLocks noGrp="1"/>
          </p:cNvSpPr>
          <p:nvPr>
            <p:ph idx="1"/>
          </p:nvPr>
        </p:nvSpPr>
        <p:spPr>
          <a:xfrm>
            <a:off x="560070" y="1594338"/>
            <a:ext cx="10000867" cy="4582625"/>
          </a:xfrm>
        </p:spPr>
        <p:txBody>
          <a:bodyPr anchor="ctr">
            <a:noAutofit/>
          </a:bodyPr>
          <a:lstStyle/>
          <a:p>
            <a:r>
              <a:rPr lang="lv-LV" sz="2400" dirty="0">
                <a:latin typeface="Trebuchet MS" panose="020B0603020202020204" pitchFamily="34" charset="0"/>
                <a:cs typeface="Calibri" panose="020F0502020204030204" pitchFamily="34" charset="0"/>
              </a:rPr>
              <a:t>Apvienotajā uzņēmumā tiek veidota jauna organizācijas struktūra ar jaunu, konkursā izvēlētu valdi</a:t>
            </a:r>
          </a:p>
          <a:p>
            <a:pPr marL="0" indent="0">
              <a:buNone/>
            </a:pPr>
            <a:endParaRPr lang="lv-LV" sz="600" dirty="0">
              <a:latin typeface="Trebuchet MS" panose="020B0603020202020204" pitchFamily="34" charset="0"/>
              <a:cs typeface="Calibri" panose="020F0502020204030204" pitchFamily="34" charset="0"/>
            </a:endParaRPr>
          </a:p>
          <a:p>
            <a:r>
              <a:rPr lang="lv-LV" sz="2400" b="1" dirty="0">
                <a:solidFill>
                  <a:srgbClr val="9D2035"/>
                </a:solidFill>
                <a:latin typeface="Trebuchet MS" panose="020B0603020202020204" pitchFamily="34" charset="0"/>
                <a:cs typeface="Calibri" panose="020F0502020204030204" pitchFamily="34" charset="0"/>
              </a:rPr>
              <a:t>2024.gada janvārī </a:t>
            </a:r>
            <a:r>
              <a:rPr lang="lv-LV" sz="2400" dirty="0">
                <a:latin typeface="Trebuchet MS" panose="020B0603020202020204" pitchFamily="34" charset="0"/>
                <a:cs typeface="Calibri" panose="020F0502020204030204" pitchFamily="34" charset="0"/>
              </a:rPr>
              <a:t>sākas pārejas periods, kad valdei jāizstrādā un jārealizē vienota atalgojuma sistēma un konkrēts plāns struktūrvienību apvienošanai un pārveidei</a:t>
            </a:r>
          </a:p>
          <a:p>
            <a:pPr marL="0" indent="0">
              <a:buNone/>
            </a:pPr>
            <a:endParaRPr lang="lv-LV" sz="600" dirty="0">
              <a:latin typeface="Trebuchet MS" panose="020B0603020202020204" pitchFamily="34" charset="0"/>
              <a:cs typeface="Calibri" panose="020F0502020204030204" pitchFamily="34" charset="0"/>
            </a:endParaRPr>
          </a:p>
          <a:p>
            <a:r>
              <a:rPr lang="lv-LV" sz="2400" dirty="0">
                <a:latin typeface="Trebuchet MS" panose="020B0603020202020204" pitchFamily="34" charset="0"/>
                <a:cs typeface="Calibri" panose="020F0502020204030204" pitchFamily="34" charset="0"/>
              </a:rPr>
              <a:t>Dažādu struktūru saplūšana un reorganizācijas pabeigšana iespējama tikai pēc vienotas atalgojumu sistēmas izveides</a:t>
            </a:r>
          </a:p>
          <a:p>
            <a:pPr marL="0" indent="0">
              <a:buNone/>
            </a:pPr>
            <a:endParaRPr lang="lv-LV" sz="600" dirty="0">
              <a:latin typeface="Trebuchet MS" panose="020B0603020202020204" pitchFamily="34" charset="0"/>
              <a:cs typeface="Calibri" panose="020F0502020204030204" pitchFamily="34" charset="0"/>
            </a:endParaRPr>
          </a:p>
          <a:p>
            <a:r>
              <a:rPr lang="lv-LV" sz="2400" dirty="0">
                <a:latin typeface="Trebuchet MS" panose="020B0603020202020204" pitchFamily="34" charset="0"/>
                <a:cs typeface="Calibri" panose="020F0502020204030204" pitchFamily="34" charset="0"/>
              </a:rPr>
              <a:t>Pilnībā apvienošanas juridiskajiem un administratīvajiem procesiem jānoslēdzas līdz valdes termiņa beigām </a:t>
            </a:r>
            <a:r>
              <a:rPr lang="lv-LV" sz="2400" b="1" dirty="0">
                <a:solidFill>
                  <a:srgbClr val="9D2035"/>
                </a:solidFill>
                <a:latin typeface="Trebuchet MS" panose="020B0603020202020204" pitchFamily="34" charset="0"/>
                <a:cs typeface="Calibri" panose="020F0502020204030204" pitchFamily="34" charset="0"/>
              </a:rPr>
              <a:t>2028.gadā</a:t>
            </a:r>
          </a:p>
        </p:txBody>
      </p:sp>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PAREDZAMĀS IZMAIŅAS UN GAITA</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10</a:t>
              </a:r>
              <a:endParaRPr lang="en-US" sz="3600" dirty="0">
                <a:solidFill>
                  <a:schemeClr val="bg1"/>
                </a:solidFill>
                <a:latin typeface="Trebuchet MS" panose="020B0603020202020204" pitchFamily="34" charset="0"/>
                <a:cs typeface="Calibri" panose="020F0502020204030204" pitchFamily="34" charset="0"/>
              </a:endParaRPr>
            </a:p>
          </p:txBody>
        </p:sp>
      </p:grpSp>
    </p:spTree>
    <p:extLst>
      <p:ext uri="{BB962C8B-B14F-4D97-AF65-F5344CB8AC3E}">
        <p14:creationId xmlns:p14="http://schemas.microsoft.com/office/powerpoint/2010/main" val="4027004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JAUNĀ ORGANIZĀCIJAS STRUKTŪRA</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11</a:t>
              </a:r>
              <a:endParaRPr lang="en-US" sz="3600" dirty="0">
                <a:solidFill>
                  <a:schemeClr val="bg1"/>
                </a:solidFill>
                <a:latin typeface="Trebuchet MS" panose="020B060302020202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id="{DDD30A50-1F70-4493-902D-F2C2226C3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9" y="1458602"/>
            <a:ext cx="11095008" cy="4876892"/>
          </a:xfrm>
          <a:prstGeom prst="rect">
            <a:avLst/>
          </a:prstGeom>
        </p:spPr>
      </p:pic>
    </p:spTree>
    <p:extLst>
      <p:ext uri="{BB962C8B-B14F-4D97-AF65-F5344CB8AC3E}">
        <p14:creationId xmlns:p14="http://schemas.microsoft.com/office/powerpoint/2010/main" val="3015332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8">
            <a:extLst>
              <a:ext uri="{FF2B5EF4-FFF2-40B4-BE49-F238E27FC236}">
                <a16:creationId xmlns:a16="http://schemas.microsoft.com/office/drawing/2014/main" id="{BCCE719F-FDEC-4DD4-9E44-F074786CA183}"/>
              </a:ext>
            </a:extLst>
          </p:cNvPr>
          <p:cNvSpPr>
            <a:spLocks noGrp="1"/>
          </p:cNvSpPr>
          <p:nvPr>
            <p:ph idx="1"/>
          </p:nvPr>
        </p:nvSpPr>
        <p:spPr>
          <a:xfrm>
            <a:off x="560070" y="1594338"/>
            <a:ext cx="10000867" cy="4582625"/>
          </a:xfrm>
        </p:spPr>
        <p:txBody>
          <a:bodyPr anchor="ctr">
            <a:noAutofit/>
          </a:bodyPr>
          <a:lstStyle/>
          <a:p>
            <a:r>
              <a:rPr lang="lv-LV" sz="2400" dirty="0">
                <a:latin typeface="Trebuchet MS" panose="020B0603020202020204" pitchFamily="34" charset="0"/>
                <a:cs typeface="Calibri" panose="020F0502020204030204" pitchFamily="34" charset="0"/>
              </a:rPr>
              <a:t>Matricas struktūra ar administratīvo un funkcionālo pakļautību</a:t>
            </a:r>
          </a:p>
          <a:p>
            <a:pPr marL="0" indent="0">
              <a:buNone/>
            </a:pPr>
            <a:endParaRPr lang="lv-LV" sz="600" dirty="0">
              <a:latin typeface="Trebuchet MS" panose="020B0603020202020204" pitchFamily="34" charset="0"/>
              <a:cs typeface="Calibri" panose="020F0502020204030204" pitchFamily="34" charset="0"/>
            </a:endParaRPr>
          </a:p>
          <a:p>
            <a:r>
              <a:rPr lang="lv-LV" sz="2400" dirty="0">
                <a:latin typeface="Trebuchet MS" panose="020B0603020202020204" pitchFamily="34" charset="0"/>
                <a:cs typeface="Calibri" panose="020F0502020204030204" pitchFamily="34" charset="0"/>
              </a:rPr>
              <a:t>Ņemot vērā uzņēmuma lielumu un nepieciešamību nodrošināt kvalitatīvu pārmaiņu vadību, valde piecu locekļu sastāvā</a:t>
            </a:r>
          </a:p>
          <a:p>
            <a:pPr marL="0" indent="0">
              <a:buNone/>
            </a:pPr>
            <a:endParaRPr lang="lv-LV" sz="600" dirty="0">
              <a:latin typeface="Trebuchet MS" panose="020B0603020202020204" pitchFamily="34" charset="0"/>
              <a:cs typeface="Calibri" panose="020F0502020204030204" pitchFamily="34" charset="0"/>
            </a:endParaRPr>
          </a:p>
          <a:p>
            <a:r>
              <a:rPr lang="lv-LV" sz="2400" dirty="0">
                <a:latin typeface="Trebuchet MS" panose="020B0603020202020204" pitchFamily="34" charset="0"/>
                <a:cs typeface="Calibri" panose="020F0502020204030204" pitchFamily="34" charset="0"/>
              </a:rPr>
              <a:t>Jauna satura vadības vienība galvenā redaktora pārziņā </a:t>
            </a:r>
          </a:p>
          <a:p>
            <a:pPr marL="0" indent="0">
              <a:buNone/>
            </a:pPr>
            <a:endParaRPr lang="lv-LV" sz="600" dirty="0">
              <a:latin typeface="Trebuchet MS" panose="020B0603020202020204" pitchFamily="34" charset="0"/>
              <a:cs typeface="Calibri" panose="020F0502020204030204" pitchFamily="34" charset="0"/>
            </a:endParaRPr>
          </a:p>
          <a:p>
            <a:r>
              <a:rPr lang="lv-LV" sz="2400" dirty="0">
                <a:latin typeface="Trebuchet MS" panose="020B0603020202020204" pitchFamily="34" charset="0"/>
                <a:cs typeface="Calibri" panose="020F0502020204030204" pitchFamily="34" charset="0"/>
              </a:rPr>
              <a:t>Trīs satura platformas </a:t>
            </a:r>
            <a:r>
              <a:rPr lang="lv-LV" sz="2400" dirty="0">
                <a:effectLst/>
                <a:latin typeface="Calibri" panose="020F0502020204030204" pitchFamily="34" charset="0"/>
                <a:ea typeface="Calibri" panose="020F0502020204030204" pitchFamily="34" charset="0"/>
                <a:cs typeface="Calibri" panose="020F0502020204030204" pitchFamily="34" charset="0"/>
              </a:rPr>
              <a:t>–</a:t>
            </a:r>
            <a:r>
              <a:rPr lang="lv-LV" sz="2400" dirty="0">
                <a:latin typeface="Trebuchet MS" panose="020B0603020202020204" pitchFamily="34" charset="0"/>
                <a:cs typeface="Calibri" panose="020F0502020204030204" pitchFamily="34" charset="0"/>
              </a:rPr>
              <a:t> TV, radio un internets, ko vada redaktori</a:t>
            </a:r>
          </a:p>
          <a:p>
            <a:pPr marL="0" indent="0">
              <a:buNone/>
            </a:pPr>
            <a:endParaRPr lang="lv-LV" sz="600" dirty="0">
              <a:latin typeface="Trebuchet MS" panose="020B0603020202020204" pitchFamily="34" charset="0"/>
              <a:cs typeface="Calibri" panose="020F0502020204030204" pitchFamily="34" charset="0"/>
            </a:endParaRPr>
          </a:p>
          <a:p>
            <a:r>
              <a:rPr lang="lv-LV" sz="2400" dirty="0">
                <a:latin typeface="Trebuchet MS" panose="020B0603020202020204" pitchFamily="34" charset="0"/>
                <a:cs typeface="Calibri" panose="020F0502020204030204" pitchFamily="34" charset="0"/>
              </a:rPr>
              <a:t>Atsevišķi izcelts digitālo risinājumu centrs  </a:t>
            </a:r>
          </a:p>
        </p:txBody>
      </p:sp>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STRUKTŪRAS PRINCIPI</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12</a:t>
              </a:r>
              <a:endParaRPr lang="en-US" sz="3600" dirty="0">
                <a:solidFill>
                  <a:schemeClr val="bg1"/>
                </a:solidFill>
                <a:latin typeface="Trebuchet MS" panose="020B0603020202020204" pitchFamily="34" charset="0"/>
                <a:cs typeface="Calibri" panose="020F0502020204030204" pitchFamily="34" charset="0"/>
              </a:endParaRPr>
            </a:p>
          </p:txBody>
        </p:sp>
      </p:grpSp>
    </p:spTree>
    <p:extLst>
      <p:ext uri="{BB962C8B-B14F-4D97-AF65-F5344CB8AC3E}">
        <p14:creationId xmlns:p14="http://schemas.microsoft.com/office/powerpoint/2010/main" val="3434104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VALDE UN ATBILDĪBU SADALĪJUMS</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13</a:t>
              </a:r>
              <a:endParaRPr lang="en-US" sz="3600" dirty="0">
                <a:solidFill>
                  <a:schemeClr val="bg1"/>
                </a:solidFill>
                <a:latin typeface="Trebuchet MS" panose="020B0603020202020204" pitchFamily="34" charset="0"/>
                <a:cs typeface="Calibri" panose="020F0502020204030204" pitchFamily="34" charset="0"/>
              </a:endParaRPr>
            </a:p>
          </p:txBody>
        </p:sp>
      </p:grpSp>
      <p:pic>
        <p:nvPicPr>
          <p:cNvPr id="5" name="Picture 4">
            <a:extLst>
              <a:ext uri="{FF2B5EF4-FFF2-40B4-BE49-F238E27FC236}">
                <a16:creationId xmlns:a16="http://schemas.microsoft.com/office/drawing/2014/main" id="{7F22AA19-B8F0-4513-B60B-92315544D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762" y="1165860"/>
            <a:ext cx="7025691" cy="5658248"/>
          </a:xfrm>
          <a:prstGeom prst="rect">
            <a:avLst/>
          </a:prstGeom>
        </p:spPr>
      </p:pic>
    </p:spTree>
    <p:extLst>
      <p:ext uri="{BB962C8B-B14F-4D97-AF65-F5344CB8AC3E}">
        <p14:creationId xmlns:p14="http://schemas.microsoft.com/office/powerpoint/2010/main" val="862736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EF5312-37CD-4D6A-A6A6-FA0A35C96DD8}"/>
              </a:ext>
            </a:extLst>
          </p:cNvPr>
          <p:cNvSpPr/>
          <p:nvPr/>
        </p:nvSpPr>
        <p:spPr>
          <a:xfrm>
            <a:off x="560070" y="1594338"/>
            <a:ext cx="1866607" cy="422031"/>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020D557-11BE-4F2C-9C00-21F16491523B}"/>
              </a:ext>
            </a:extLst>
          </p:cNvPr>
          <p:cNvSpPr/>
          <p:nvPr/>
        </p:nvSpPr>
        <p:spPr>
          <a:xfrm>
            <a:off x="560070" y="4097215"/>
            <a:ext cx="2631538" cy="422031"/>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8">
            <a:extLst>
              <a:ext uri="{FF2B5EF4-FFF2-40B4-BE49-F238E27FC236}">
                <a16:creationId xmlns:a16="http://schemas.microsoft.com/office/drawing/2014/main" id="{BCCE719F-FDEC-4DD4-9E44-F074786CA183}"/>
              </a:ext>
            </a:extLst>
          </p:cNvPr>
          <p:cNvSpPr>
            <a:spLocks noGrp="1"/>
          </p:cNvSpPr>
          <p:nvPr>
            <p:ph idx="1"/>
          </p:nvPr>
        </p:nvSpPr>
        <p:spPr>
          <a:xfrm>
            <a:off x="560070" y="1594338"/>
            <a:ext cx="10184130" cy="4582625"/>
          </a:xfrm>
        </p:spPr>
        <p:txBody>
          <a:bodyPr anchor="ctr">
            <a:noAutofit/>
          </a:bodyPr>
          <a:lstStyle/>
          <a:p>
            <a:pPr marL="0" indent="0">
              <a:lnSpc>
                <a:spcPct val="107000"/>
              </a:lnSpc>
              <a:spcAft>
                <a:spcPts val="800"/>
              </a:spcAft>
              <a:buNone/>
            </a:pPr>
            <a:r>
              <a:rPr lang="lv-LV" sz="2000" dirty="0">
                <a:solidFill>
                  <a:schemeClr val="bg1"/>
                </a:solidFill>
                <a:latin typeface="Trebuchet MS" panose="020B0603020202020204" pitchFamily="34" charset="0"/>
                <a:cs typeface="Calibri" panose="020F0502020204030204" pitchFamily="34" charset="0"/>
              </a:rPr>
              <a:t>Personālvadība</a:t>
            </a:r>
            <a:r>
              <a:rPr lang="lv-LV" sz="2000" dirty="0">
                <a:latin typeface="Trebuchet MS" panose="020B0603020202020204" pitchFamily="34" charset="0"/>
                <a:cs typeface="Calibri" panose="020F0502020204030204" pitchFamily="34" charset="0"/>
              </a:rPr>
              <a:t>  (jauna pozīcija) </a:t>
            </a:r>
          </a:p>
          <a:p>
            <a:pPr>
              <a:spcBef>
                <a:spcPts val="0"/>
              </a:spcBef>
              <a:spcAft>
                <a:spcPts val="800"/>
              </a:spcAft>
            </a:pPr>
            <a:r>
              <a:rPr lang="lv-LV" sz="2000" dirty="0">
                <a:latin typeface="Trebuchet MS" panose="020B0603020202020204" pitchFamily="34" charset="0"/>
                <a:cs typeface="Calibri" panose="020F0502020204030204" pitchFamily="34" charset="0"/>
              </a:rPr>
              <a:t>kvalitatīva personāla pārvaldības funkcija ir ļoti būtiska mediju uzņēmumā ar vairāk nekā 800 darbiniekiem </a:t>
            </a:r>
          </a:p>
          <a:p>
            <a:pPr>
              <a:spcBef>
                <a:spcPts val="0"/>
              </a:spcBef>
              <a:spcAft>
                <a:spcPts val="800"/>
              </a:spcAft>
            </a:pPr>
            <a:r>
              <a:rPr lang="lv-LV" sz="2000" dirty="0">
                <a:latin typeface="Trebuchet MS" panose="020B0603020202020204" pitchFamily="34" charset="0"/>
                <a:cs typeface="Calibri" panose="020F0502020204030204" pitchFamily="34" charset="0"/>
              </a:rPr>
              <a:t>tāpat nepieciešamība nodrošināt pārmaiņu vadību un realizēt vienotu atlīdzības sistēmu</a:t>
            </a:r>
          </a:p>
          <a:p>
            <a:pPr>
              <a:spcBef>
                <a:spcPts val="0"/>
              </a:spcBef>
              <a:spcAft>
                <a:spcPts val="800"/>
              </a:spcAft>
            </a:pPr>
            <a:r>
              <a:rPr lang="lv-LV" sz="2000" dirty="0">
                <a:latin typeface="Trebuchet MS" panose="020B0603020202020204" pitchFamily="34" charset="0"/>
                <a:cs typeface="Calibri" panose="020F0502020204030204" pitchFamily="34" charset="0"/>
              </a:rPr>
              <a:t>darba vides jautājumu risināšana, ņemot vērā plānu par vienotu ēku; darbinieku profesionālā izaugsme </a:t>
            </a:r>
          </a:p>
          <a:p>
            <a:pPr marL="0" indent="0">
              <a:lnSpc>
                <a:spcPct val="107000"/>
              </a:lnSpc>
              <a:spcAft>
                <a:spcPts val="800"/>
              </a:spcAft>
              <a:buNone/>
            </a:pPr>
            <a:r>
              <a:rPr lang="lv-LV" sz="2000" dirty="0">
                <a:solidFill>
                  <a:schemeClr val="bg1"/>
                </a:solidFill>
                <a:latin typeface="Trebuchet MS" panose="020B0603020202020204" pitchFamily="34" charset="0"/>
                <a:cs typeface="Calibri" panose="020F0502020204030204" pitchFamily="34" charset="0"/>
              </a:rPr>
              <a:t>Tehnoloģiskā attīstība  </a:t>
            </a:r>
            <a:r>
              <a:rPr lang="lv-LV" sz="2000" dirty="0">
                <a:latin typeface="Trebuchet MS" panose="020B0603020202020204" pitchFamily="34" charset="0"/>
                <a:cs typeface="Calibri" panose="020F0502020204030204" pitchFamily="34" charset="0"/>
              </a:rPr>
              <a:t>(jauna pozīcija)</a:t>
            </a:r>
          </a:p>
          <a:p>
            <a:pPr>
              <a:spcBef>
                <a:spcPts val="0"/>
              </a:spcBef>
              <a:spcAft>
                <a:spcPts val="800"/>
              </a:spcAft>
            </a:pPr>
            <a:r>
              <a:rPr lang="lv-LV" sz="2000" dirty="0">
                <a:latin typeface="Trebuchet MS" panose="020B0603020202020204" pitchFamily="34" charset="0"/>
                <a:cs typeface="Calibri" panose="020F0502020204030204" pitchFamily="34" charset="0"/>
              </a:rPr>
              <a:t>Lai nodrošinātu stratēģisku pieeju investīcijām tehnoloģijās un iekārtu modernizācijā</a:t>
            </a:r>
          </a:p>
          <a:p>
            <a:pPr marL="0" indent="0">
              <a:lnSpc>
                <a:spcPct val="107000"/>
              </a:lnSpc>
              <a:spcAft>
                <a:spcPts val="800"/>
              </a:spcAft>
              <a:buNone/>
            </a:pPr>
            <a:r>
              <a:rPr lang="lv-LV" sz="2000" u="sng" dirty="0">
                <a:latin typeface="Trebuchet MS" panose="020B0603020202020204" pitchFamily="34" charset="0"/>
                <a:cs typeface="Calibri" panose="020F0502020204030204" pitchFamily="34" charset="0"/>
              </a:rPr>
              <a:t>Valdes priekšsēdētāja pakļautībā paredzētas divas īpašas funkcijas</a:t>
            </a:r>
          </a:p>
          <a:p>
            <a:pPr>
              <a:spcBef>
                <a:spcPts val="0"/>
              </a:spcBef>
              <a:spcAft>
                <a:spcPts val="800"/>
              </a:spcAft>
            </a:pPr>
            <a:r>
              <a:rPr lang="lv-LV" sz="2000" dirty="0">
                <a:latin typeface="Trebuchet MS" panose="020B0603020202020204" pitchFamily="34" charset="0"/>
                <a:cs typeface="Calibri" panose="020F0502020204030204" pitchFamily="34" charset="0"/>
              </a:rPr>
              <a:t>Iekšējais audits</a:t>
            </a:r>
          </a:p>
          <a:p>
            <a:pPr>
              <a:spcBef>
                <a:spcPts val="0"/>
              </a:spcBef>
              <a:spcAft>
                <a:spcPts val="800"/>
              </a:spcAft>
            </a:pPr>
            <a:r>
              <a:rPr lang="lv-LV" sz="2000" dirty="0">
                <a:latin typeface="Trebuchet MS" panose="020B0603020202020204" pitchFamily="34" charset="0"/>
                <a:cs typeface="Calibri" panose="020F0502020204030204" pitchFamily="34" charset="0"/>
              </a:rPr>
              <a:t>Digitālo risinājumu funkcija</a:t>
            </a:r>
          </a:p>
        </p:txBody>
      </p:sp>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IZMAIŅAS VALDĒ</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14</a:t>
              </a:r>
              <a:endParaRPr lang="en-US" sz="3600" dirty="0">
                <a:solidFill>
                  <a:schemeClr val="bg1"/>
                </a:solidFill>
                <a:latin typeface="Trebuchet MS" panose="020B0603020202020204" pitchFamily="34" charset="0"/>
                <a:cs typeface="Calibri" panose="020F0502020204030204" pitchFamily="34" charset="0"/>
              </a:endParaRPr>
            </a:p>
          </p:txBody>
        </p:sp>
      </p:grpSp>
    </p:spTree>
    <p:extLst>
      <p:ext uri="{BB962C8B-B14F-4D97-AF65-F5344CB8AC3E}">
        <p14:creationId xmlns:p14="http://schemas.microsoft.com/office/powerpoint/2010/main" val="1003310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8">
            <a:extLst>
              <a:ext uri="{FF2B5EF4-FFF2-40B4-BE49-F238E27FC236}">
                <a16:creationId xmlns:a16="http://schemas.microsoft.com/office/drawing/2014/main" id="{BCCE719F-FDEC-4DD4-9E44-F074786CA183}"/>
              </a:ext>
            </a:extLst>
          </p:cNvPr>
          <p:cNvSpPr>
            <a:spLocks noGrp="1"/>
          </p:cNvSpPr>
          <p:nvPr>
            <p:ph idx="1"/>
          </p:nvPr>
        </p:nvSpPr>
        <p:spPr>
          <a:xfrm>
            <a:off x="560070" y="1594338"/>
            <a:ext cx="10184130" cy="4582625"/>
          </a:xfrm>
        </p:spPr>
        <p:txBody>
          <a:bodyPr anchor="ctr">
            <a:noAutofit/>
          </a:bodyPr>
          <a:lstStyle/>
          <a:p>
            <a:pPr>
              <a:lnSpc>
                <a:spcPct val="107000"/>
              </a:lnSpc>
              <a:spcAft>
                <a:spcPts val="800"/>
              </a:spcAft>
            </a:pPr>
            <a:r>
              <a:rPr lang="lv-LV" sz="2050" dirty="0">
                <a:latin typeface="Trebuchet MS" panose="020B0603020202020204" pitchFamily="34" charset="0"/>
                <a:cs typeface="Calibri" panose="020F0502020204030204" pitchFamily="34" charset="0"/>
              </a:rPr>
              <a:t>LTV saražo saturu divām lineārajām programmām un vairākām digitālām platformām</a:t>
            </a:r>
          </a:p>
          <a:p>
            <a:pPr>
              <a:lnSpc>
                <a:spcPct val="107000"/>
              </a:lnSpc>
              <a:spcAft>
                <a:spcPts val="800"/>
              </a:spcAft>
            </a:pPr>
            <a:r>
              <a:rPr lang="lv-LV" sz="2050" dirty="0">
                <a:latin typeface="Trebuchet MS" panose="020B0603020202020204" pitchFamily="34" charset="0"/>
                <a:cs typeface="Calibri" panose="020F0502020204030204" pitchFamily="34" charset="0"/>
              </a:rPr>
              <a:t>LR saražo saturu piecām lineārajām programmām un vairākām digitālām platformām</a:t>
            </a:r>
          </a:p>
          <a:p>
            <a:pPr>
              <a:lnSpc>
                <a:spcPct val="107000"/>
              </a:lnSpc>
              <a:spcAft>
                <a:spcPts val="800"/>
              </a:spcAft>
            </a:pPr>
            <a:r>
              <a:rPr lang="lv-LV" sz="2050" dirty="0">
                <a:latin typeface="Trebuchet MS" panose="020B0603020202020204" pitchFamily="34" charset="0"/>
                <a:cs typeface="Calibri" panose="020F0502020204030204" pitchFamily="34" charset="0"/>
              </a:rPr>
              <a:t>LSM.lv ir sabiedrisko mediju vienotais portāls, kas juridiski ir LTV struktūrvienība</a:t>
            </a:r>
          </a:p>
          <a:p>
            <a:pPr>
              <a:lnSpc>
                <a:spcPct val="107000"/>
              </a:lnSpc>
              <a:spcAft>
                <a:spcPts val="800"/>
              </a:spcAft>
            </a:pPr>
            <a:r>
              <a:rPr lang="lv-LV" sz="2050" dirty="0">
                <a:latin typeface="Trebuchet MS" panose="020B0603020202020204" pitchFamily="34" charset="0"/>
                <a:cs typeface="Calibri" panose="020F0502020204030204" pitchFamily="34" charset="0"/>
              </a:rPr>
              <a:t>Satura ražošanas jautājumos SEPLP vadās pēc principa, ka satura vadības stiprināšana ir viens no būtiskākajiem aspektiem mediju apvienošanas procesa gaitā </a:t>
            </a:r>
          </a:p>
          <a:p>
            <a:pPr>
              <a:lnSpc>
                <a:spcPct val="107000"/>
              </a:lnSpc>
              <a:spcAft>
                <a:spcPts val="800"/>
              </a:spcAft>
            </a:pPr>
            <a:r>
              <a:rPr lang="lv-LV" sz="2050" dirty="0">
                <a:latin typeface="Trebuchet MS" panose="020B0603020202020204" pitchFamily="34" charset="0"/>
                <a:cs typeface="Calibri" panose="020F0502020204030204" pitchFamily="34" charset="0"/>
              </a:rPr>
              <a:t>Tas izriet no likuma, kas ievieš galvenā redaktora amatu un sabiedrisko mediju ombuda institūciju, radot būtiskas pārmaiņas Latvijas sabiedrisko mediju attīstības vēsturē un stiprinot sabiedrisko mediju redakcionālo atbildību</a:t>
            </a:r>
          </a:p>
        </p:txBody>
      </p:sp>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SATURA RAŽOŠANA</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15</a:t>
              </a:r>
              <a:endParaRPr lang="en-US" sz="3600" dirty="0">
                <a:solidFill>
                  <a:schemeClr val="bg1"/>
                </a:solidFill>
                <a:latin typeface="Trebuchet MS" panose="020B0603020202020204" pitchFamily="34" charset="0"/>
                <a:cs typeface="Calibri" panose="020F0502020204030204" pitchFamily="34" charset="0"/>
              </a:endParaRPr>
            </a:p>
          </p:txBody>
        </p:sp>
      </p:grpSp>
    </p:spTree>
    <p:extLst>
      <p:ext uri="{BB962C8B-B14F-4D97-AF65-F5344CB8AC3E}">
        <p14:creationId xmlns:p14="http://schemas.microsoft.com/office/powerpoint/2010/main" val="3438662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8">
            <a:extLst>
              <a:ext uri="{FF2B5EF4-FFF2-40B4-BE49-F238E27FC236}">
                <a16:creationId xmlns:a16="http://schemas.microsoft.com/office/drawing/2014/main" id="{BCCE719F-FDEC-4DD4-9E44-F074786CA183}"/>
              </a:ext>
            </a:extLst>
          </p:cNvPr>
          <p:cNvSpPr>
            <a:spLocks noGrp="1"/>
          </p:cNvSpPr>
          <p:nvPr>
            <p:ph idx="1"/>
          </p:nvPr>
        </p:nvSpPr>
        <p:spPr>
          <a:xfrm>
            <a:off x="560070" y="1594338"/>
            <a:ext cx="10184130" cy="4582625"/>
          </a:xfrm>
        </p:spPr>
        <p:txBody>
          <a:bodyPr anchor="ctr">
            <a:noAutofit/>
          </a:bodyPr>
          <a:lstStyle/>
          <a:p>
            <a:pPr>
              <a:lnSpc>
                <a:spcPct val="107000"/>
              </a:lnSpc>
              <a:spcAft>
                <a:spcPts val="800"/>
              </a:spcAft>
            </a:pPr>
            <a:r>
              <a:rPr lang="lv-LV" sz="2400" dirty="0">
                <a:latin typeface="Trebuchet MS" panose="020B0603020202020204" pitchFamily="34" charset="0"/>
                <a:cs typeface="Calibri" panose="020F0502020204030204" pitchFamily="34" charset="0"/>
              </a:rPr>
              <a:t>Lai saglabātu daudzveidību un satura augstu profesionālu kvalitāti, apvienotā medija struktūrā tiek saglabātas platformās </a:t>
            </a:r>
            <a:r>
              <a:rPr lang="lv-LV" sz="2400" dirty="0">
                <a:effectLst/>
                <a:latin typeface="Calibri" panose="020F0502020204030204" pitchFamily="34" charset="0"/>
                <a:ea typeface="Calibri" panose="020F0502020204030204" pitchFamily="34" charset="0"/>
                <a:cs typeface="Calibri" panose="020F0502020204030204" pitchFamily="34" charset="0"/>
              </a:rPr>
              <a:t>–</a:t>
            </a:r>
            <a:r>
              <a:rPr lang="lv-LV" sz="2400" dirty="0">
                <a:latin typeface="Trebuchet MS" panose="020B0603020202020204" pitchFamily="34" charset="0"/>
                <a:cs typeface="Calibri" panose="020F0502020204030204" pitchFamily="34" charset="0"/>
              </a:rPr>
              <a:t> TV, radio un internets </a:t>
            </a:r>
            <a:r>
              <a:rPr lang="lv-LV" sz="2400" dirty="0">
                <a:effectLst/>
                <a:latin typeface="Calibri" panose="020F0502020204030204" pitchFamily="34" charset="0"/>
                <a:ea typeface="Calibri" panose="020F0502020204030204" pitchFamily="34" charset="0"/>
                <a:cs typeface="Calibri" panose="020F0502020204030204" pitchFamily="34" charset="0"/>
              </a:rPr>
              <a:t>–</a:t>
            </a:r>
            <a:r>
              <a:rPr lang="lv-LV" sz="2400" dirty="0">
                <a:latin typeface="Trebuchet MS" panose="020B0603020202020204" pitchFamily="34" charset="0"/>
                <a:cs typeface="Calibri" panose="020F0502020204030204" pitchFamily="34" charset="0"/>
              </a:rPr>
              <a:t>, paredzot horizontālo sadarbību starp platformām </a:t>
            </a:r>
          </a:p>
          <a:p>
            <a:pPr>
              <a:lnSpc>
                <a:spcPct val="107000"/>
              </a:lnSpc>
              <a:spcAft>
                <a:spcPts val="800"/>
              </a:spcAft>
            </a:pPr>
            <a:r>
              <a:rPr lang="lv-LV" sz="2400" dirty="0">
                <a:latin typeface="Trebuchet MS" panose="020B0603020202020204" pitchFamily="34" charset="0"/>
                <a:cs typeface="Calibri" panose="020F0502020204030204" pitchFamily="34" charset="0"/>
              </a:rPr>
              <a:t>Satura platformu vadība uzticēta redaktoriem, lai stiprinātu satura vadību vienotajā medijā</a:t>
            </a:r>
          </a:p>
          <a:p>
            <a:pPr>
              <a:lnSpc>
                <a:spcPct val="107000"/>
              </a:lnSpc>
              <a:spcAft>
                <a:spcPts val="800"/>
              </a:spcAft>
            </a:pPr>
            <a:r>
              <a:rPr lang="lv-LV" sz="2400" dirty="0">
                <a:latin typeface="Trebuchet MS" panose="020B0603020202020204" pitchFamily="34" charset="0"/>
                <a:cs typeface="Calibri" panose="020F0502020204030204" pitchFamily="34" charset="0"/>
              </a:rPr>
              <a:t>Platformu vadītāji kopā ar apvienotā medija galveno redaktoru un citiem redaktoriem veido redakcionālo padomi, atbild par satura vadību, plānošanu un horizontālo sadarbību</a:t>
            </a:r>
          </a:p>
          <a:p>
            <a:pPr>
              <a:lnSpc>
                <a:spcPct val="107000"/>
              </a:lnSpc>
              <a:spcAft>
                <a:spcPts val="800"/>
              </a:spcAft>
            </a:pPr>
            <a:r>
              <a:rPr lang="lv-LV" sz="2400" dirty="0">
                <a:latin typeface="Trebuchet MS" panose="020B0603020202020204" pitchFamily="34" charset="0"/>
                <a:cs typeface="Calibri" panose="020F0502020204030204" pitchFamily="34" charset="0"/>
              </a:rPr>
              <a:t>Galvenā redaktora paspārnē satura attīstības centrs izstrādā inovatīvus risinājumus un satura attīstības plānus</a:t>
            </a:r>
          </a:p>
        </p:txBody>
      </p:sp>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DAUDZVEIDĪBA UN KVALITĀTE</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16</a:t>
              </a:r>
              <a:endParaRPr lang="en-US" sz="3600" dirty="0">
                <a:solidFill>
                  <a:schemeClr val="bg1"/>
                </a:solidFill>
                <a:latin typeface="Trebuchet MS" panose="020B0603020202020204" pitchFamily="34" charset="0"/>
                <a:cs typeface="Calibri" panose="020F0502020204030204" pitchFamily="34" charset="0"/>
              </a:endParaRPr>
            </a:p>
          </p:txBody>
        </p:sp>
      </p:grpSp>
    </p:spTree>
    <p:extLst>
      <p:ext uri="{BB962C8B-B14F-4D97-AF65-F5344CB8AC3E}">
        <p14:creationId xmlns:p14="http://schemas.microsoft.com/office/powerpoint/2010/main" val="4251851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SATURA VADĪBAS STRUKTŪRA</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17</a:t>
              </a:r>
              <a:endParaRPr lang="en-US" sz="3600" dirty="0">
                <a:solidFill>
                  <a:schemeClr val="bg1"/>
                </a:solidFill>
                <a:latin typeface="Trebuchet MS" panose="020B0603020202020204" pitchFamily="34" charset="0"/>
                <a:cs typeface="Calibri" panose="020F0502020204030204" pitchFamily="34" charset="0"/>
              </a:endParaRPr>
            </a:p>
          </p:txBody>
        </p:sp>
      </p:grpSp>
      <p:pic>
        <p:nvPicPr>
          <p:cNvPr id="5" name="Picture 4">
            <a:extLst>
              <a:ext uri="{FF2B5EF4-FFF2-40B4-BE49-F238E27FC236}">
                <a16:creationId xmlns:a16="http://schemas.microsoft.com/office/drawing/2014/main" id="{DE582F9A-BCCE-4A72-AEE9-1A4546605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33" y="1254657"/>
            <a:ext cx="10840636" cy="5203928"/>
          </a:xfrm>
          <a:prstGeom prst="rect">
            <a:avLst/>
          </a:prstGeom>
        </p:spPr>
      </p:pic>
    </p:spTree>
    <p:extLst>
      <p:ext uri="{BB962C8B-B14F-4D97-AF65-F5344CB8AC3E}">
        <p14:creationId xmlns:p14="http://schemas.microsoft.com/office/powerpoint/2010/main" val="356844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8">
            <a:extLst>
              <a:ext uri="{FF2B5EF4-FFF2-40B4-BE49-F238E27FC236}">
                <a16:creationId xmlns:a16="http://schemas.microsoft.com/office/drawing/2014/main" id="{BCCE719F-FDEC-4DD4-9E44-F074786CA183}"/>
              </a:ext>
            </a:extLst>
          </p:cNvPr>
          <p:cNvSpPr>
            <a:spLocks noGrp="1"/>
          </p:cNvSpPr>
          <p:nvPr>
            <p:ph idx="1"/>
          </p:nvPr>
        </p:nvSpPr>
        <p:spPr>
          <a:xfrm>
            <a:off x="560070" y="1594338"/>
            <a:ext cx="10184130" cy="4582625"/>
          </a:xfrm>
        </p:spPr>
        <p:txBody>
          <a:bodyPr anchor="ctr">
            <a:noAutofit/>
          </a:bodyPr>
          <a:lstStyle/>
          <a:p>
            <a:pPr>
              <a:lnSpc>
                <a:spcPct val="107000"/>
              </a:lnSpc>
              <a:spcAft>
                <a:spcPts val="800"/>
              </a:spcAft>
            </a:pPr>
            <a:r>
              <a:rPr lang="lv-LV" sz="2400" dirty="0">
                <a:latin typeface="Trebuchet MS" panose="020B0603020202020204" pitchFamily="34" charset="0"/>
                <a:cs typeface="Calibri" panose="020F0502020204030204" pitchFamily="34" charset="0"/>
              </a:rPr>
              <a:t>Uzņēmuma administratīvās un funkcionālās vadības uzdevums būs risināt jautājumu par arvien ciešāku sadarbību ikdienas darbu un operatīvās plānošanas līmenī un lielāku satura sinerģiju, saglabājot katras platformas unikalitāti</a:t>
            </a:r>
          </a:p>
          <a:p>
            <a:pPr>
              <a:lnSpc>
                <a:spcPct val="107000"/>
              </a:lnSpc>
              <a:spcAft>
                <a:spcPts val="800"/>
              </a:spcAft>
            </a:pPr>
            <a:r>
              <a:rPr lang="lv-LV" sz="2400" dirty="0">
                <a:latin typeface="Trebuchet MS" panose="020B0603020202020204" pitchFamily="34" charset="0"/>
                <a:cs typeface="Calibri" panose="020F0502020204030204" pitchFamily="34" charset="0"/>
              </a:rPr>
              <a:t>Kā pirmie virzieni, kuros iespējama un nepieciešama visciešākā redakciju sadarbība jau pirmajā posmā pēc apvienošanas, ir saturs bērniem, jauniešiem un pusaudžiem</a:t>
            </a:r>
          </a:p>
          <a:p>
            <a:pPr>
              <a:lnSpc>
                <a:spcPct val="107000"/>
              </a:lnSpc>
              <a:spcAft>
                <a:spcPts val="800"/>
              </a:spcAft>
            </a:pPr>
            <a:r>
              <a:rPr lang="lv-LV" sz="2400" dirty="0">
                <a:latin typeface="Trebuchet MS" panose="020B0603020202020204" pitchFamily="34" charset="0"/>
                <a:cs typeface="Calibri" panose="020F0502020204030204" pitchFamily="34" charset="0"/>
              </a:rPr>
              <a:t>Lai nodrošinātu dažādus procesus darbinieku profesionālās pilnveidošanas un izcilības veicināšanai, jauno talantu attīstīšanai, kas ir viena no sabiedrisko mediju misijām, nepieciešama personāla  vadības kapacitātes stiprināšana apvienotajā medijā</a:t>
            </a:r>
          </a:p>
        </p:txBody>
      </p:sp>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PRIORITĀRIE UZDEVUMI</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18</a:t>
              </a:r>
              <a:endParaRPr lang="en-US" sz="3600" dirty="0">
                <a:solidFill>
                  <a:schemeClr val="bg1"/>
                </a:solidFill>
                <a:latin typeface="Trebuchet MS" panose="020B0603020202020204" pitchFamily="34" charset="0"/>
                <a:cs typeface="Calibri" panose="020F0502020204030204" pitchFamily="34" charset="0"/>
              </a:endParaRPr>
            </a:p>
          </p:txBody>
        </p:sp>
      </p:grpSp>
    </p:spTree>
    <p:extLst>
      <p:ext uri="{BB962C8B-B14F-4D97-AF65-F5344CB8AC3E}">
        <p14:creationId xmlns:p14="http://schemas.microsoft.com/office/powerpoint/2010/main" val="367135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28795" y="308439"/>
              <a:ext cx="621030" cy="76644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1</a:t>
              </a:r>
              <a:endParaRPr lang="en-US" sz="3600" dirty="0">
                <a:solidFill>
                  <a:schemeClr val="bg1"/>
                </a:solidFill>
                <a:latin typeface="Trebuchet MS" panose="020B0603020202020204" pitchFamily="34" charset="0"/>
                <a:cs typeface="Calibri" panose="020F0502020204030204" pitchFamily="34" charset="0"/>
              </a:endParaRPr>
            </a:p>
          </p:txBody>
        </p:sp>
      </p:grpSp>
      <p:sp>
        <p:nvSpPr>
          <p:cNvPr id="19" name="Content Placeholder 18">
            <a:extLst>
              <a:ext uri="{FF2B5EF4-FFF2-40B4-BE49-F238E27FC236}">
                <a16:creationId xmlns:a16="http://schemas.microsoft.com/office/drawing/2014/main" id="{453B82E1-BBB5-4B64-BF87-C96DAF97DC3B}"/>
              </a:ext>
            </a:extLst>
          </p:cNvPr>
          <p:cNvSpPr>
            <a:spLocks noGrp="1"/>
          </p:cNvSpPr>
          <p:nvPr>
            <p:ph idx="1"/>
          </p:nvPr>
        </p:nvSpPr>
        <p:spPr>
          <a:xfrm>
            <a:off x="560070" y="1594338"/>
            <a:ext cx="10000867" cy="4582625"/>
          </a:xfrm>
        </p:spPr>
        <p:txBody>
          <a:bodyPr anchor="ctr">
            <a:normAutofit/>
          </a:bodyPr>
          <a:lstStyle/>
          <a:p>
            <a:pPr>
              <a:lnSpc>
                <a:spcPct val="107000"/>
              </a:lnSpc>
              <a:spcAft>
                <a:spcPts val="800"/>
              </a:spcAft>
            </a:pPr>
            <a:r>
              <a:rPr lang="lv-LV" sz="2400" dirty="0">
                <a:latin typeface="Trebuchet MS" panose="020B0603020202020204" pitchFamily="34" charset="0"/>
                <a:cs typeface="Calibri" panose="020F0502020204030204" pitchFamily="34" charset="0"/>
              </a:rPr>
              <a:t>Apvienošana un finansēšanas modeļa maiņa ir reformas, kas uzsākta ar Sabiedrisko elektronisko plašsaziņas līdzekļu un to pārvaldības likuma pieņemšanu, noslēdzošais posms</a:t>
            </a:r>
          </a:p>
          <a:p>
            <a:pPr>
              <a:lnSpc>
                <a:spcPct val="107000"/>
              </a:lnSpc>
              <a:spcAft>
                <a:spcPts val="800"/>
              </a:spcAft>
            </a:pPr>
            <a:r>
              <a:rPr lang="lv-LV" sz="2400" dirty="0">
                <a:latin typeface="Trebuchet MS" panose="020B0603020202020204" pitchFamily="34" charset="0"/>
                <a:cs typeface="Calibri" panose="020F0502020204030204" pitchFamily="34" charset="0"/>
              </a:rPr>
              <a:t>Divas SEPLP sagatavotās un Saeimā iesniegtās koncepcijas </a:t>
            </a:r>
            <a:r>
              <a:rPr lang="lv-LV" sz="2400" dirty="0">
                <a:effectLst/>
                <a:ea typeface="Calibri" panose="020F0502020204030204" pitchFamily="34" charset="0"/>
                <a:cs typeface="Calibri" panose="020F0502020204030204" pitchFamily="34" charset="0"/>
              </a:rPr>
              <a:t>–</a:t>
            </a:r>
            <a:r>
              <a:rPr lang="lv-LV" sz="2400" dirty="0">
                <a:cs typeface="Calibri" panose="020F0502020204030204" pitchFamily="34" charset="0"/>
              </a:rPr>
              <a:t> </a:t>
            </a:r>
            <a:r>
              <a:rPr lang="lv-LV" sz="2400" u="sng" dirty="0">
                <a:latin typeface="Trebuchet MS" panose="020B0603020202020204" pitchFamily="34" charset="0"/>
                <a:cs typeface="Calibri" panose="020F0502020204030204" pitchFamily="34" charset="0"/>
              </a:rPr>
              <a:t>apvienošanas</a:t>
            </a:r>
            <a:r>
              <a:rPr lang="lv-LV" sz="2400" dirty="0">
                <a:latin typeface="Trebuchet MS" panose="020B0603020202020204" pitchFamily="34" charset="0"/>
                <a:cs typeface="Calibri" panose="020F0502020204030204" pitchFamily="34" charset="0"/>
              </a:rPr>
              <a:t> un </a:t>
            </a:r>
            <a:r>
              <a:rPr lang="lv-LV" sz="2400" u="sng" dirty="0">
                <a:latin typeface="Trebuchet MS" panose="020B0603020202020204" pitchFamily="34" charset="0"/>
                <a:cs typeface="Calibri" panose="020F0502020204030204" pitchFamily="34" charset="0"/>
              </a:rPr>
              <a:t>finansēšanas</a:t>
            </a:r>
            <a:r>
              <a:rPr lang="lv-LV" sz="2400" dirty="0">
                <a:latin typeface="Trebuchet MS" panose="020B0603020202020204" pitchFamily="34" charset="0"/>
                <a:cs typeface="Calibri" panose="020F0502020204030204" pitchFamily="34" charset="0"/>
              </a:rPr>
              <a:t> modeļa maiņas </a:t>
            </a:r>
            <a:r>
              <a:rPr lang="lv-LV" sz="2400" dirty="0">
                <a:effectLst/>
                <a:latin typeface="Calibri" panose="020F0502020204030204" pitchFamily="34" charset="0"/>
                <a:ea typeface="Calibri" panose="020F0502020204030204" pitchFamily="34" charset="0"/>
                <a:cs typeface="Calibri" panose="020F0502020204030204" pitchFamily="34" charset="0"/>
              </a:rPr>
              <a:t>–</a:t>
            </a:r>
            <a:r>
              <a:rPr lang="lv-LV" sz="2400" dirty="0">
                <a:latin typeface="Trebuchet MS" panose="020B0603020202020204" pitchFamily="34" charset="0"/>
                <a:cs typeface="Calibri" panose="020F0502020204030204" pitchFamily="34" charset="0"/>
              </a:rPr>
              <a:t> skatāmas kopsakarībā </a:t>
            </a:r>
          </a:p>
          <a:p>
            <a:pPr>
              <a:lnSpc>
                <a:spcPct val="107000"/>
              </a:lnSpc>
              <a:spcAft>
                <a:spcPts val="800"/>
              </a:spcAft>
            </a:pPr>
            <a:r>
              <a:rPr lang="lv-LV" sz="2400" dirty="0">
                <a:latin typeface="Trebuchet MS" panose="020B0603020202020204" pitchFamily="34" charset="0"/>
                <a:cs typeface="Calibri" panose="020F0502020204030204" pitchFamily="34" charset="0"/>
              </a:rPr>
              <a:t>SEPLP ieskatā, likumā definētos sabiedrisko mediju darbības mērķus un pamatprincipus vislabāk īstenos apvienots sabiedriskais medijs ar neatkarīgu, atbilstošu un prognozējamu finansējumu Eiropas vidējā finansējuma līmeņa apjomā</a:t>
            </a:r>
          </a:p>
        </p:txBody>
      </p:sp>
      <p:sp>
        <p:nvSpPr>
          <p:cNvPr id="8" name="Title 1">
            <a:extLst>
              <a:ext uri="{FF2B5EF4-FFF2-40B4-BE49-F238E27FC236}">
                <a16:creationId xmlns:a16="http://schemas.microsoft.com/office/drawing/2014/main" id="{ACD28F4A-F4EB-4BD5-84D0-C9162963185B}"/>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REFORMAS DAĻA</a:t>
            </a:r>
            <a:endParaRPr lang="en-US" sz="3600" dirty="0">
              <a:solidFill>
                <a:schemeClr val="bg1"/>
              </a:solidFill>
              <a:latin typeface="Trebuchet MS" panose="020B0603020202020204" pitchFamily="34" charset="0"/>
              <a:cs typeface="Calibri" panose="020F0502020204030204" pitchFamily="34" charset="0"/>
            </a:endParaRPr>
          </a:p>
        </p:txBody>
      </p:sp>
    </p:spTree>
    <p:extLst>
      <p:ext uri="{BB962C8B-B14F-4D97-AF65-F5344CB8AC3E}">
        <p14:creationId xmlns:p14="http://schemas.microsoft.com/office/powerpoint/2010/main" val="3164605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8">
            <a:extLst>
              <a:ext uri="{FF2B5EF4-FFF2-40B4-BE49-F238E27FC236}">
                <a16:creationId xmlns:a16="http://schemas.microsoft.com/office/drawing/2014/main" id="{BCCE719F-FDEC-4DD4-9E44-F074786CA183}"/>
              </a:ext>
            </a:extLst>
          </p:cNvPr>
          <p:cNvSpPr>
            <a:spLocks noGrp="1"/>
          </p:cNvSpPr>
          <p:nvPr>
            <p:ph idx="1"/>
          </p:nvPr>
        </p:nvSpPr>
        <p:spPr>
          <a:xfrm>
            <a:off x="560070" y="1594338"/>
            <a:ext cx="10184130" cy="4582625"/>
          </a:xfrm>
        </p:spPr>
        <p:txBody>
          <a:bodyPr anchor="ctr">
            <a:noAutofit/>
          </a:bodyPr>
          <a:lstStyle/>
          <a:p>
            <a:pPr marL="0" indent="0" algn="just">
              <a:lnSpc>
                <a:spcPct val="107000"/>
              </a:lnSpc>
              <a:spcAft>
                <a:spcPts val="800"/>
              </a:spcAft>
              <a:buNone/>
            </a:pPr>
            <a:r>
              <a:rPr lang="lv-LV" sz="2400" u="sng" dirty="0">
                <a:latin typeface="Trebuchet MS" panose="020B0603020202020204" pitchFamily="34" charset="0"/>
                <a:cs typeface="Calibri" panose="020F0502020204030204" pitchFamily="34" charset="0"/>
              </a:rPr>
              <a:t>Finansējuma pieauguma apstākļos tas prioritāri nepieciešams   </a:t>
            </a:r>
          </a:p>
          <a:p>
            <a:pPr algn="just">
              <a:lnSpc>
                <a:spcPct val="107000"/>
              </a:lnSpc>
              <a:spcBef>
                <a:spcPts val="0"/>
              </a:spcBef>
              <a:spcAft>
                <a:spcPts val="800"/>
              </a:spcAft>
            </a:pPr>
            <a:r>
              <a:rPr lang="lv-LV" sz="2400" dirty="0">
                <a:latin typeface="Trebuchet MS" panose="020B0603020202020204" pitchFamily="34" charset="0"/>
                <a:cs typeface="Calibri" panose="020F0502020204030204" pitchFamily="34" charset="0"/>
              </a:rPr>
              <a:t>digitālā satura attīstībai, lineārā satura izplatīšanai digitālā vidē </a:t>
            </a:r>
          </a:p>
          <a:p>
            <a:pPr algn="just">
              <a:lnSpc>
                <a:spcPct val="107000"/>
              </a:lnSpc>
              <a:spcBef>
                <a:spcPts val="0"/>
              </a:spcBef>
              <a:spcAft>
                <a:spcPts val="800"/>
              </a:spcAft>
            </a:pPr>
            <a:r>
              <a:rPr lang="lv-LV" sz="2400" dirty="0">
                <a:latin typeface="Trebuchet MS" panose="020B0603020202020204" pitchFamily="34" charset="0"/>
                <a:cs typeface="Calibri" panose="020F0502020204030204" pitchFamily="34" charset="0"/>
              </a:rPr>
              <a:t>mūsdienīgam tehnoloģiskajam nodrošinājumam</a:t>
            </a:r>
          </a:p>
          <a:p>
            <a:pPr algn="just">
              <a:lnSpc>
                <a:spcPct val="107000"/>
              </a:lnSpc>
              <a:spcBef>
                <a:spcPts val="0"/>
              </a:spcBef>
              <a:spcAft>
                <a:spcPts val="800"/>
              </a:spcAft>
            </a:pPr>
            <a:r>
              <a:rPr lang="lv-LV" sz="2400" dirty="0">
                <a:latin typeface="Trebuchet MS" panose="020B0603020202020204" pitchFamily="34" charset="0"/>
                <a:cs typeface="Calibri" panose="020F0502020204030204" pitchFamily="34" charset="0"/>
              </a:rPr>
              <a:t>saturam bērniem un jauniešiem</a:t>
            </a:r>
          </a:p>
          <a:p>
            <a:pPr algn="just">
              <a:lnSpc>
                <a:spcPct val="107000"/>
              </a:lnSpc>
              <a:spcBef>
                <a:spcPts val="0"/>
              </a:spcBef>
              <a:spcAft>
                <a:spcPts val="800"/>
              </a:spcAft>
            </a:pPr>
            <a:r>
              <a:rPr lang="lv-LV" sz="2400" dirty="0">
                <a:latin typeface="Trebuchet MS" panose="020B0603020202020204" pitchFamily="34" charset="0"/>
                <a:cs typeface="Calibri" panose="020F0502020204030204" pitchFamily="34" charset="0"/>
              </a:rPr>
              <a:t>ziņu, analītiskā un pētnieciskā satura stiprināšanai</a:t>
            </a:r>
          </a:p>
          <a:p>
            <a:pPr algn="just">
              <a:lnSpc>
                <a:spcPct val="107000"/>
              </a:lnSpc>
              <a:spcBef>
                <a:spcPts val="0"/>
              </a:spcBef>
              <a:spcAft>
                <a:spcPts val="800"/>
              </a:spcAft>
            </a:pPr>
            <a:r>
              <a:rPr lang="lv-LV" sz="2400" dirty="0">
                <a:latin typeface="Trebuchet MS" panose="020B0603020202020204" pitchFamily="34" charset="0"/>
                <a:cs typeface="Calibri" panose="020F0502020204030204" pitchFamily="34" charset="0"/>
              </a:rPr>
              <a:t>korespondentu punktu veidošanai un ārzemju korespondentu loka paplašināšanai</a:t>
            </a:r>
          </a:p>
        </p:txBody>
      </p:sp>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SATURA PRIORITĀTES</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19</a:t>
              </a:r>
              <a:endParaRPr lang="en-US" sz="3600" dirty="0">
                <a:solidFill>
                  <a:schemeClr val="bg1"/>
                </a:solidFill>
                <a:latin typeface="Trebuchet MS" panose="020B0603020202020204" pitchFamily="34" charset="0"/>
                <a:cs typeface="Calibri" panose="020F0502020204030204" pitchFamily="34" charset="0"/>
              </a:endParaRPr>
            </a:p>
          </p:txBody>
        </p:sp>
      </p:grpSp>
    </p:spTree>
    <p:extLst>
      <p:ext uri="{BB962C8B-B14F-4D97-AF65-F5344CB8AC3E}">
        <p14:creationId xmlns:p14="http://schemas.microsoft.com/office/powerpoint/2010/main" val="2482596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8">
            <a:extLst>
              <a:ext uri="{FF2B5EF4-FFF2-40B4-BE49-F238E27FC236}">
                <a16:creationId xmlns:a16="http://schemas.microsoft.com/office/drawing/2014/main" id="{BCCE719F-FDEC-4DD4-9E44-F074786CA183}"/>
              </a:ext>
            </a:extLst>
          </p:cNvPr>
          <p:cNvSpPr>
            <a:spLocks noGrp="1"/>
          </p:cNvSpPr>
          <p:nvPr>
            <p:ph idx="1"/>
          </p:nvPr>
        </p:nvSpPr>
        <p:spPr>
          <a:xfrm>
            <a:off x="560070" y="3429000"/>
            <a:ext cx="10184130" cy="2747963"/>
          </a:xfrm>
        </p:spPr>
        <p:txBody>
          <a:bodyPr anchor="ctr">
            <a:noAutofit/>
          </a:bodyPr>
          <a:lstStyle/>
          <a:p>
            <a:pPr>
              <a:lnSpc>
                <a:spcPct val="107000"/>
              </a:lnSpc>
              <a:spcAft>
                <a:spcPts val="800"/>
              </a:spcAft>
            </a:pPr>
            <a:r>
              <a:rPr lang="lv-LV" sz="2400" dirty="0">
                <a:latin typeface="Trebuchet MS" panose="020B0603020202020204" pitchFamily="34" charset="0"/>
                <a:cs typeface="Calibri" panose="020F0502020204030204" pitchFamily="34" charset="0"/>
              </a:rPr>
              <a:t>Kopš 2019.gada ir palielināta valsts budžeta dotācijas daļa kā kompensācija par iziešanu no reklāmas tirgus</a:t>
            </a:r>
          </a:p>
          <a:p>
            <a:pPr>
              <a:lnSpc>
                <a:spcPct val="107000"/>
              </a:lnSpc>
              <a:spcAft>
                <a:spcPts val="800"/>
              </a:spcAft>
            </a:pPr>
            <a:r>
              <a:rPr lang="lv-LV" sz="2400" dirty="0">
                <a:latin typeface="Trebuchet MS" panose="020B0603020202020204" pitchFamily="34" charset="0"/>
                <a:cs typeface="Calibri" panose="020F0502020204030204" pitchFamily="34" charset="0"/>
              </a:rPr>
              <a:t>2021.gadā valsts budžeta dotācija veidoja </a:t>
            </a:r>
            <a:r>
              <a:rPr lang="lv-LV" sz="2400" b="1" dirty="0">
                <a:solidFill>
                  <a:srgbClr val="9D2035"/>
                </a:solidFill>
                <a:latin typeface="Trebuchet MS" panose="020B0603020202020204" pitchFamily="34" charset="0"/>
                <a:cs typeface="Calibri" panose="020F0502020204030204" pitchFamily="34" charset="0"/>
              </a:rPr>
              <a:t>vairāk nekā 90% </a:t>
            </a:r>
            <a:r>
              <a:rPr lang="lv-LV" sz="2400" dirty="0">
                <a:latin typeface="Trebuchet MS" panose="020B0603020202020204" pitchFamily="34" charset="0"/>
                <a:cs typeface="Calibri" panose="020F0502020204030204" pitchFamily="34" charset="0"/>
              </a:rPr>
              <a:t>no LR un LTV ieņēmumiem</a:t>
            </a:r>
          </a:p>
          <a:p>
            <a:pPr>
              <a:lnSpc>
                <a:spcPct val="107000"/>
              </a:lnSpc>
              <a:spcAft>
                <a:spcPts val="800"/>
              </a:spcAft>
            </a:pPr>
            <a:r>
              <a:rPr lang="lv-LV" sz="2400" dirty="0">
                <a:latin typeface="Trebuchet MS" panose="020B0603020202020204" pitchFamily="34" charset="0"/>
                <a:cs typeface="Calibri" panose="020F0502020204030204" pitchFamily="34" charset="0"/>
              </a:rPr>
              <a:t>Izdevumos </a:t>
            </a:r>
            <a:r>
              <a:rPr lang="lv-LV" sz="2400" b="1" dirty="0">
                <a:solidFill>
                  <a:srgbClr val="9D2035"/>
                </a:solidFill>
                <a:latin typeface="Trebuchet MS" panose="020B0603020202020204" pitchFamily="34" charset="0"/>
                <a:cs typeface="Calibri" panose="020F0502020204030204" pitchFamily="34" charset="0"/>
              </a:rPr>
              <a:t>~70% </a:t>
            </a:r>
            <a:r>
              <a:rPr lang="lv-LV" sz="2400" dirty="0">
                <a:latin typeface="Trebuchet MS" panose="020B0603020202020204" pitchFamily="34" charset="0"/>
                <a:cs typeface="Calibri" panose="020F0502020204030204" pitchFamily="34" charset="0"/>
              </a:rPr>
              <a:t>no kopējā budžeta aiziet satura veidošanai; </a:t>
            </a:r>
            <a:r>
              <a:rPr lang="lv-LV" sz="2400" b="1" dirty="0">
                <a:solidFill>
                  <a:srgbClr val="9D2035"/>
                </a:solidFill>
                <a:latin typeface="Trebuchet MS" panose="020B0603020202020204" pitchFamily="34" charset="0"/>
                <a:cs typeface="Calibri" panose="020F0502020204030204" pitchFamily="34" charset="0"/>
              </a:rPr>
              <a:t>12-14% </a:t>
            </a:r>
            <a:r>
              <a:rPr lang="lv-LV" sz="2400" dirty="0">
                <a:latin typeface="Trebuchet MS" panose="020B0603020202020204" pitchFamily="34" charset="0"/>
                <a:cs typeface="Calibri" panose="020F0502020204030204" pitchFamily="34" charset="0"/>
              </a:rPr>
              <a:t>tehnoloģijām un infrastruktūrai, </a:t>
            </a:r>
            <a:r>
              <a:rPr lang="lv-LV" sz="2400" b="1" dirty="0">
                <a:solidFill>
                  <a:srgbClr val="9D2035"/>
                </a:solidFill>
                <a:latin typeface="Trebuchet MS" panose="020B0603020202020204" pitchFamily="34" charset="0"/>
                <a:cs typeface="Calibri" panose="020F0502020204030204" pitchFamily="34" charset="0"/>
              </a:rPr>
              <a:t>3,5-5%</a:t>
            </a:r>
            <a:r>
              <a:rPr lang="lv-LV" sz="2400" dirty="0">
                <a:latin typeface="Trebuchet MS" panose="020B0603020202020204" pitchFamily="34" charset="0"/>
                <a:cs typeface="Calibri" panose="020F0502020204030204" pitchFamily="34" charset="0"/>
              </a:rPr>
              <a:t> ēku uzturēšanai</a:t>
            </a:r>
          </a:p>
        </p:txBody>
      </p:sp>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LR UN LTV BUDŽETI</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20</a:t>
              </a:r>
              <a:endParaRPr lang="en-US" sz="3600" dirty="0">
                <a:solidFill>
                  <a:schemeClr val="bg1"/>
                </a:solidFill>
                <a:latin typeface="Trebuchet MS" panose="020B0603020202020204" pitchFamily="34" charset="0"/>
                <a:cs typeface="Calibri" panose="020F0502020204030204" pitchFamily="34" charset="0"/>
              </a:endParaRPr>
            </a:p>
          </p:txBody>
        </p:sp>
      </p:grpSp>
      <p:graphicFrame>
        <p:nvGraphicFramePr>
          <p:cNvPr id="15" name="Table 4">
            <a:extLst>
              <a:ext uri="{FF2B5EF4-FFF2-40B4-BE49-F238E27FC236}">
                <a16:creationId xmlns:a16="http://schemas.microsoft.com/office/drawing/2014/main" id="{EC68094D-0158-4AB7-AA6E-ED6783418E74}"/>
              </a:ext>
            </a:extLst>
          </p:cNvPr>
          <p:cNvGraphicFramePr>
            <a:graphicFrameLocks/>
          </p:cNvGraphicFramePr>
          <p:nvPr>
            <p:extLst>
              <p:ext uri="{D42A27DB-BD31-4B8C-83A1-F6EECF244321}">
                <p14:modId xmlns:p14="http://schemas.microsoft.com/office/powerpoint/2010/main" val="2621774728"/>
              </p:ext>
            </p:extLst>
          </p:nvPr>
        </p:nvGraphicFramePr>
        <p:xfrm>
          <a:off x="3850062" y="1594338"/>
          <a:ext cx="6802315" cy="1447800"/>
        </p:xfrm>
        <a:graphic>
          <a:graphicData uri="http://schemas.openxmlformats.org/drawingml/2006/table">
            <a:tbl>
              <a:tblPr firstRow="1" bandRow="1">
                <a:tableStyleId>{5C22544A-7EE6-4342-B048-85BDC9FD1C3A}</a:tableStyleId>
              </a:tblPr>
              <a:tblGrid>
                <a:gridCol w="1834662">
                  <a:extLst>
                    <a:ext uri="{9D8B030D-6E8A-4147-A177-3AD203B41FA5}">
                      <a16:colId xmlns:a16="http://schemas.microsoft.com/office/drawing/2014/main" val="738302801"/>
                    </a:ext>
                  </a:extLst>
                </a:gridCol>
                <a:gridCol w="1679330">
                  <a:extLst>
                    <a:ext uri="{9D8B030D-6E8A-4147-A177-3AD203B41FA5}">
                      <a16:colId xmlns:a16="http://schemas.microsoft.com/office/drawing/2014/main" val="3990924202"/>
                    </a:ext>
                  </a:extLst>
                </a:gridCol>
                <a:gridCol w="1696916">
                  <a:extLst>
                    <a:ext uri="{9D8B030D-6E8A-4147-A177-3AD203B41FA5}">
                      <a16:colId xmlns:a16="http://schemas.microsoft.com/office/drawing/2014/main" val="236295231"/>
                    </a:ext>
                  </a:extLst>
                </a:gridCol>
                <a:gridCol w="1591407">
                  <a:extLst>
                    <a:ext uri="{9D8B030D-6E8A-4147-A177-3AD203B41FA5}">
                      <a16:colId xmlns:a16="http://schemas.microsoft.com/office/drawing/2014/main" val="1212073199"/>
                    </a:ext>
                  </a:extLst>
                </a:gridCol>
              </a:tblGrid>
              <a:tr h="127519">
                <a:tc>
                  <a:txBody>
                    <a:bodyPr/>
                    <a:lstStyle/>
                    <a:p>
                      <a:endParaRPr lang="lv-LV" sz="1600" dirty="0">
                        <a:latin typeface="Trebuchet MS" panose="020B0603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v-LV" sz="1600" b="0" dirty="0">
                          <a:latin typeface="Trebuchet MS" panose="020B0603020202020204" pitchFamily="34"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0C3C"/>
                    </a:solidFill>
                  </a:tcPr>
                </a:tc>
                <a:tc>
                  <a:txBody>
                    <a:bodyPr/>
                    <a:lstStyle/>
                    <a:p>
                      <a:pPr algn="ctr"/>
                      <a:r>
                        <a:rPr lang="lv-LV" sz="1600" b="0" dirty="0">
                          <a:latin typeface="Trebuchet MS" panose="020B0603020202020204" pitchFamily="34" charset="0"/>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0C3C"/>
                    </a:solidFill>
                  </a:tcPr>
                </a:tc>
                <a:tc>
                  <a:txBody>
                    <a:bodyPr/>
                    <a:lstStyle/>
                    <a:p>
                      <a:pPr algn="ctr"/>
                      <a:r>
                        <a:rPr lang="lv-LV" sz="1600" b="0" dirty="0">
                          <a:latin typeface="Trebuchet MS" panose="020B0603020202020204" pitchFamily="34" charset="0"/>
                        </a:rPr>
                        <a:t>2021</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0C3C"/>
                    </a:solidFill>
                  </a:tcPr>
                </a:tc>
                <a:extLst>
                  <a:ext uri="{0D108BD9-81ED-4DB2-BD59-A6C34878D82A}">
                    <a16:rowId xmlns:a16="http://schemas.microsoft.com/office/drawing/2014/main" val="1394510396"/>
                  </a:ext>
                </a:extLst>
              </a:tr>
              <a:tr h="370840">
                <a:tc>
                  <a:txBody>
                    <a:bodyPr/>
                    <a:lstStyle/>
                    <a:p>
                      <a:r>
                        <a:rPr lang="lv-LV" sz="1600" dirty="0">
                          <a:solidFill>
                            <a:schemeClr val="bg1"/>
                          </a:solidFill>
                          <a:latin typeface="Trebuchet MS" panose="020B0603020202020204" pitchFamily="34" charset="0"/>
                        </a:rPr>
                        <a:t>Latvijas Radio</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D2035"/>
                    </a:solidFill>
                  </a:tcPr>
                </a:tc>
                <a:tc>
                  <a:txBody>
                    <a:bodyPr/>
                    <a:lstStyle/>
                    <a:p>
                      <a:pPr algn="ctr"/>
                      <a:r>
                        <a:rPr lang="lv-LV" sz="1600" b="0" kern="1200" dirty="0">
                          <a:solidFill>
                            <a:schemeClr val="dk1"/>
                          </a:solidFill>
                          <a:effectLst/>
                          <a:latin typeface="Trebuchet MS" panose="020B0603020202020204" pitchFamily="34" charset="0"/>
                          <a:ea typeface="+mn-ea"/>
                          <a:cs typeface="+mn-cs"/>
                        </a:rPr>
                        <a:t>10 204 327</a:t>
                      </a:r>
                      <a:endParaRPr lang="lv-LV" sz="16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v-LV" sz="1600" b="0" kern="1200" dirty="0">
                          <a:solidFill>
                            <a:schemeClr val="dk1"/>
                          </a:solidFill>
                          <a:effectLst/>
                          <a:latin typeface="Trebuchet MS" panose="020B0603020202020204" pitchFamily="34" charset="0"/>
                          <a:ea typeface="+mn-ea"/>
                          <a:cs typeface="+mn-cs"/>
                        </a:rPr>
                        <a:t>11 095 935</a:t>
                      </a:r>
                      <a:endParaRPr lang="lv-LV" sz="16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v-LV" sz="1600" b="0" kern="1200" dirty="0">
                          <a:solidFill>
                            <a:schemeClr val="dk1"/>
                          </a:solidFill>
                          <a:effectLst/>
                          <a:latin typeface="Trebuchet MS" panose="020B0603020202020204" pitchFamily="34" charset="0"/>
                          <a:ea typeface="+mn-ea"/>
                          <a:cs typeface="+mn-cs"/>
                        </a:rPr>
                        <a:t>12 162 003</a:t>
                      </a:r>
                      <a:endParaRPr lang="lv-LV" sz="16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526924"/>
                  </a:ext>
                </a:extLst>
              </a:tr>
              <a:tr h="370840">
                <a:tc>
                  <a:txBody>
                    <a:bodyPr/>
                    <a:lstStyle/>
                    <a:p>
                      <a:r>
                        <a:rPr lang="lv-LV" sz="1600" dirty="0">
                          <a:solidFill>
                            <a:schemeClr val="bg1"/>
                          </a:solidFill>
                          <a:latin typeface="Trebuchet MS" panose="020B0603020202020204" pitchFamily="34" charset="0"/>
                        </a:rPr>
                        <a:t>Latvijas Televīzija</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D2035"/>
                    </a:solidFill>
                  </a:tcPr>
                </a:tc>
                <a:tc>
                  <a:txBody>
                    <a:bodyPr/>
                    <a:lstStyle/>
                    <a:p>
                      <a:pPr algn="ctr"/>
                      <a:r>
                        <a:rPr lang="lv-LV" sz="1600" b="0" kern="1200" dirty="0">
                          <a:solidFill>
                            <a:schemeClr val="dk1"/>
                          </a:solidFill>
                          <a:effectLst/>
                          <a:latin typeface="Trebuchet MS" panose="020B0603020202020204" pitchFamily="34" charset="0"/>
                          <a:ea typeface="+mn-ea"/>
                          <a:cs typeface="+mn-cs"/>
                        </a:rPr>
                        <a:t>19 986 044</a:t>
                      </a:r>
                      <a:endParaRPr lang="lv-LV" sz="16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v-LV" sz="1600" b="0" kern="1200" dirty="0">
                          <a:solidFill>
                            <a:schemeClr val="dk1"/>
                          </a:solidFill>
                          <a:effectLst/>
                          <a:latin typeface="Trebuchet MS" panose="020B0603020202020204" pitchFamily="34" charset="0"/>
                          <a:ea typeface="+mn-ea"/>
                          <a:cs typeface="+mn-cs"/>
                        </a:rPr>
                        <a:t>23 194 787</a:t>
                      </a:r>
                      <a:endParaRPr lang="lv-LV" sz="16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v-LV" sz="1600" b="0" kern="1200" dirty="0">
                          <a:solidFill>
                            <a:schemeClr val="dk1"/>
                          </a:solidFill>
                          <a:effectLst/>
                          <a:latin typeface="Trebuchet MS" panose="020B0603020202020204" pitchFamily="34" charset="0"/>
                          <a:ea typeface="+mn-ea"/>
                          <a:cs typeface="+mn-cs"/>
                        </a:rPr>
                        <a:t>25 866 241</a:t>
                      </a:r>
                      <a:endParaRPr lang="lv-LV" sz="16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4009456"/>
                  </a:ext>
                </a:extLst>
              </a:tr>
              <a:tr h="370840">
                <a:tc>
                  <a:txBody>
                    <a:bodyPr/>
                    <a:lstStyle/>
                    <a:p>
                      <a:r>
                        <a:rPr lang="lv-LV" sz="1600" b="1" dirty="0">
                          <a:solidFill>
                            <a:schemeClr val="bg1"/>
                          </a:solidFill>
                          <a:latin typeface="Trebuchet MS" panose="020B0603020202020204" pitchFamily="34" charset="0"/>
                        </a:rPr>
                        <a:t>KOPĀ</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D2035"/>
                    </a:solidFill>
                  </a:tcPr>
                </a:tc>
                <a:tc>
                  <a:txBody>
                    <a:bodyPr/>
                    <a:lstStyle/>
                    <a:p>
                      <a:pPr algn="ctr"/>
                      <a:r>
                        <a:rPr lang="lv-LV" sz="1600" b="1" dirty="0">
                          <a:latin typeface="Trebuchet MS" panose="020B0603020202020204" pitchFamily="34" charset="0"/>
                        </a:rPr>
                        <a:t>30 190 371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lv-LV" sz="1600" b="1" dirty="0">
                          <a:latin typeface="Trebuchet MS" panose="020B0603020202020204" pitchFamily="34" charset="0"/>
                        </a:rPr>
                        <a:t>34 290 722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lv-LV" sz="1600" b="1" dirty="0">
                          <a:latin typeface="Trebuchet MS" panose="020B0603020202020204" pitchFamily="34" charset="0"/>
                        </a:rPr>
                        <a:t>38 028 244</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3873508"/>
                  </a:ext>
                </a:extLst>
              </a:tr>
            </a:tbl>
          </a:graphicData>
        </a:graphic>
      </p:graphicFrame>
      <p:sp>
        <p:nvSpPr>
          <p:cNvPr id="16" name="TextBox 15">
            <a:extLst>
              <a:ext uri="{FF2B5EF4-FFF2-40B4-BE49-F238E27FC236}">
                <a16:creationId xmlns:a16="http://schemas.microsoft.com/office/drawing/2014/main" id="{56B64B63-DEA8-4961-9097-14B41CDD54F7}"/>
              </a:ext>
            </a:extLst>
          </p:cNvPr>
          <p:cNvSpPr txBox="1"/>
          <p:nvPr/>
        </p:nvSpPr>
        <p:spPr>
          <a:xfrm>
            <a:off x="560070" y="1866692"/>
            <a:ext cx="3289993" cy="830997"/>
          </a:xfrm>
          <a:prstGeom prst="rect">
            <a:avLst/>
          </a:prstGeom>
          <a:noFill/>
        </p:spPr>
        <p:txBody>
          <a:bodyPr wrap="square">
            <a:spAutoFit/>
          </a:bodyPr>
          <a:lstStyle/>
          <a:p>
            <a:pPr algn="ctr"/>
            <a:r>
              <a:rPr lang="lv-LV" sz="2400" dirty="0">
                <a:latin typeface="Trebuchet MS" panose="020B0603020202020204" pitchFamily="34" charset="0"/>
                <a:cs typeface="Calibri" panose="020F0502020204030204" pitchFamily="34" charset="0"/>
              </a:rPr>
              <a:t>LR un LTV </a:t>
            </a:r>
          </a:p>
          <a:p>
            <a:pPr algn="ctr"/>
            <a:r>
              <a:rPr lang="lv-LV" sz="2400" dirty="0">
                <a:latin typeface="Trebuchet MS" panose="020B0603020202020204" pitchFamily="34" charset="0"/>
                <a:cs typeface="Calibri" panose="020F0502020204030204" pitchFamily="34" charset="0"/>
              </a:rPr>
              <a:t>ieņēmumi (EUR)</a:t>
            </a:r>
            <a:endParaRPr lang="en-US" sz="2400" dirty="0"/>
          </a:p>
        </p:txBody>
      </p:sp>
    </p:spTree>
    <p:extLst>
      <p:ext uri="{BB962C8B-B14F-4D97-AF65-F5344CB8AC3E}">
        <p14:creationId xmlns:p14="http://schemas.microsoft.com/office/powerpoint/2010/main" val="3592531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8">
            <a:extLst>
              <a:ext uri="{FF2B5EF4-FFF2-40B4-BE49-F238E27FC236}">
                <a16:creationId xmlns:a16="http://schemas.microsoft.com/office/drawing/2014/main" id="{BCCE719F-FDEC-4DD4-9E44-F074786CA183}"/>
              </a:ext>
            </a:extLst>
          </p:cNvPr>
          <p:cNvSpPr>
            <a:spLocks noGrp="1"/>
          </p:cNvSpPr>
          <p:nvPr>
            <p:ph idx="1"/>
          </p:nvPr>
        </p:nvSpPr>
        <p:spPr>
          <a:xfrm>
            <a:off x="560070" y="3147641"/>
            <a:ext cx="10184130" cy="2747963"/>
          </a:xfrm>
        </p:spPr>
        <p:txBody>
          <a:bodyPr anchor="ctr">
            <a:noAutofit/>
          </a:bodyPr>
          <a:lstStyle/>
          <a:p>
            <a:pPr marR="0" lvl="0" fontAlgn="auto">
              <a:lnSpc>
                <a:spcPct val="107000"/>
              </a:lnSpc>
              <a:spcAft>
                <a:spcPts val="800"/>
              </a:spcAft>
              <a:buClrTx/>
              <a:buSzTx/>
              <a:tabLst/>
              <a:defRPr/>
            </a:pPr>
            <a:r>
              <a:rPr lang="lv-LV" sz="2400" dirty="0">
                <a:latin typeface="Trebuchet MS" panose="020B0603020202020204" pitchFamily="34" charset="0"/>
                <a:cs typeface="Calibri" panose="020F0502020204030204" pitchFamily="34" charset="0"/>
              </a:rPr>
              <a:t>Medijos ir ilgstoši bijis nepietiekams kapitālieguldījumu apjoms, kas tikai pēdējos pāris gados </a:t>
            </a:r>
            <a:r>
              <a:rPr lang="lv-LV" sz="2400" b="1" dirty="0">
                <a:solidFill>
                  <a:srgbClr val="9D2035"/>
                </a:solidFill>
                <a:latin typeface="Trebuchet MS" panose="020B0603020202020204" pitchFamily="34" charset="0"/>
                <a:cs typeface="Calibri" panose="020F0502020204030204" pitchFamily="34" charset="0"/>
              </a:rPr>
              <a:t>tuvojas 10%</a:t>
            </a:r>
          </a:p>
          <a:p>
            <a:pPr marR="0" lvl="0" fontAlgn="auto">
              <a:lnSpc>
                <a:spcPct val="107000"/>
              </a:lnSpc>
              <a:spcAft>
                <a:spcPts val="800"/>
              </a:spcAft>
              <a:buClrTx/>
              <a:buSzTx/>
              <a:tabLst/>
              <a:defRPr/>
            </a:pPr>
            <a:r>
              <a:rPr lang="lv-LV" sz="2400" dirty="0">
                <a:latin typeface="Trebuchet MS" panose="020B0603020202020204" pitchFamily="34" charset="0"/>
                <a:cs typeface="Calibri" panose="020F0502020204030204" pitchFamily="34" charset="0"/>
              </a:rPr>
              <a:t>LTV aprēķinātās nepieciešamās trīs gadu investīcijas </a:t>
            </a:r>
            <a:r>
              <a:rPr kumimoji="0" lang="lv-LV" sz="24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lv-LV" sz="2400" dirty="0">
              <a:latin typeface="Trebuchet MS" panose="020B0603020202020204" pitchFamily="34" charset="0"/>
              <a:cs typeface="Calibri" panose="020F0502020204030204" pitchFamily="34" charset="0"/>
            </a:endParaRPr>
          </a:p>
          <a:p>
            <a:pPr marR="0" lvl="0" fontAlgn="auto">
              <a:lnSpc>
                <a:spcPct val="107000"/>
              </a:lnSpc>
              <a:spcAft>
                <a:spcPts val="800"/>
              </a:spcAft>
              <a:buClrTx/>
              <a:buSzTx/>
              <a:tabLst/>
              <a:defRPr/>
            </a:pPr>
            <a:r>
              <a:rPr lang="lv-LV" sz="2400" dirty="0">
                <a:latin typeface="Trebuchet MS" panose="020B0603020202020204" pitchFamily="34" charset="0"/>
                <a:cs typeface="Calibri" panose="020F0502020204030204" pitchFamily="34" charset="0"/>
              </a:rPr>
              <a:t>LR aprēķinātās nepieciešamās trīs gadu investīcijas </a:t>
            </a:r>
            <a:r>
              <a:rPr kumimoji="0" lang="lv-LV"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lv-LV" sz="2400" dirty="0">
                <a:latin typeface="Trebuchet MS" panose="020B0603020202020204" pitchFamily="34" charset="0"/>
                <a:cs typeface="Calibri" panose="020F0502020204030204" pitchFamily="34" charset="0"/>
              </a:rPr>
              <a:t> </a:t>
            </a:r>
          </a:p>
        </p:txBody>
      </p:sp>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NEPIETIEKAMS KAPITĀLIEGULDĪJUMU APJOMS</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21</a:t>
              </a:r>
              <a:endParaRPr lang="en-US" sz="3600" dirty="0">
                <a:solidFill>
                  <a:schemeClr val="bg1"/>
                </a:solidFill>
                <a:latin typeface="Trebuchet MS" panose="020B0603020202020204" pitchFamily="34" charset="0"/>
                <a:cs typeface="Calibri" panose="020F0502020204030204" pitchFamily="34" charset="0"/>
              </a:endParaRPr>
            </a:p>
          </p:txBody>
        </p:sp>
      </p:grpSp>
      <p:graphicFrame>
        <p:nvGraphicFramePr>
          <p:cNvPr id="15" name="Table 4">
            <a:extLst>
              <a:ext uri="{FF2B5EF4-FFF2-40B4-BE49-F238E27FC236}">
                <a16:creationId xmlns:a16="http://schemas.microsoft.com/office/drawing/2014/main" id="{EC68094D-0158-4AB7-AA6E-ED6783418E74}"/>
              </a:ext>
            </a:extLst>
          </p:cNvPr>
          <p:cNvGraphicFramePr>
            <a:graphicFrameLocks/>
          </p:cNvGraphicFramePr>
          <p:nvPr>
            <p:extLst>
              <p:ext uri="{D42A27DB-BD31-4B8C-83A1-F6EECF244321}">
                <p14:modId xmlns:p14="http://schemas.microsoft.com/office/powerpoint/2010/main" val="2071703697"/>
              </p:ext>
            </p:extLst>
          </p:nvPr>
        </p:nvGraphicFramePr>
        <p:xfrm>
          <a:off x="3850062" y="1998778"/>
          <a:ext cx="6802315" cy="1076960"/>
        </p:xfrm>
        <a:graphic>
          <a:graphicData uri="http://schemas.openxmlformats.org/drawingml/2006/table">
            <a:tbl>
              <a:tblPr firstRow="1" bandRow="1">
                <a:tableStyleId>{5C22544A-7EE6-4342-B048-85BDC9FD1C3A}</a:tableStyleId>
              </a:tblPr>
              <a:tblGrid>
                <a:gridCol w="1834662">
                  <a:extLst>
                    <a:ext uri="{9D8B030D-6E8A-4147-A177-3AD203B41FA5}">
                      <a16:colId xmlns:a16="http://schemas.microsoft.com/office/drawing/2014/main" val="738302801"/>
                    </a:ext>
                  </a:extLst>
                </a:gridCol>
                <a:gridCol w="1679330">
                  <a:extLst>
                    <a:ext uri="{9D8B030D-6E8A-4147-A177-3AD203B41FA5}">
                      <a16:colId xmlns:a16="http://schemas.microsoft.com/office/drawing/2014/main" val="3990924202"/>
                    </a:ext>
                  </a:extLst>
                </a:gridCol>
                <a:gridCol w="1696916">
                  <a:extLst>
                    <a:ext uri="{9D8B030D-6E8A-4147-A177-3AD203B41FA5}">
                      <a16:colId xmlns:a16="http://schemas.microsoft.com/office/drawing/2014/main" val="236295231"/>
                    </a:ext>
                  </a:extLst>
                </a:gridCol>
                <a:gridCol w="1591407">
                  <a:extLst>
                    <a:ext uri="{9D8B030D-6E8A-4147-A177-3AD203B41FA5}">
                      <a16:colId xmlns:a16="http://schemas.microsoft.com/office/drawing/2014/main" val="1212073199"/>
                    </a:ext>
                  </a:extLst>
                </a:gridCol>
              </a:tblGrid>
              <a:tr h="127519">
                <a:tc>
                  <a:txBody>
                    <a:bodyPr/>
                    <a:lstStyle/>
                    <a:p>
                      <a:endParaRPr lang="lv-LV" sz="1600" dirty="0">
                        <a:latin typeface="Trebuchet MS" panose="020B0603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v-LV" sz="1600" b="0" dirty="0">
                          <a:latin typeface="Trebuchet MS" panose="020B0603020202020204" pitchFamily="34"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0C3C"/>
                    </a:solidFill>
                  </a:tcPr>
                </a:tc>
                <a:tc>
                  <a:txBody>
                    <a:bodyPr/>
                    <a:lstStyle/>
                    <a:p>
                      <a:pPr algn="ctr"/>
                      <a:r>
                        <a:rPr lang="lv-LV" sz="1600" b="0" dirty="0">
                          <a:latin typeface="Trebuchet MS" panose="020B0603020202020204" pitchFamily="34" charset="0"/>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0C3C"/>
                    </a:solidFill>
                  </a:tcPr>
                </a:tc>
                <a:tc>
                  <a:txBody>
                    <a:bodyPr/>
                    <a:lstStyle/>
                    <a:p>
                      <a:pPr algn="ctr"/>
                      <a:r>
                        <a:rPr lang="lv-LV" sz="1600" b="0" dirty="0">
                          <a:latin typeface="Trebuchet MS" panose="020B0603020202020204" pitchFamily="34" charset="0"/>
                        </a:rPr>
                        <a:t>2021</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0C3C"/>
                    </a:solidFill>
                  </a:tcPr>
                </a:tc>
                <a:extLst>
                  <a:ext uri="{0D108BD9-81ED-4DB2-BD59-A6C34878D82A}">
                    <a16:rowId xmlns:a16="http://schemas.microsoft.com/office/drawing/2014/main" val="1394510396"/>
                  </a:ext>
                </a:extLst>
              </a:tr>
              <a:tr h="370840">
                <a:tc>
                  <a:txBody>
                    <a:bodyPr/>
                    <a:lstStyle/>
                    <a:p>
                      <a:r>
                        <a:rPr lang="lv-LV" sz="1600" dirty="0">
                          <a:solidFill>
                            <a:schemeClr val="bg1"/>
                          </a:solidFill>
                          <a:latin typeface="Trebuchet MS" panose="020B0603020202020204" pitchFamily="34" charset="0"/>
                        </a:rPr>
                        <a:t>Latvijas Radio</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D2035"/>
                    </a:solidFill>
                  </a:tcPr>
                </a:tc>
                <a:tc>
                  <a:txBody>
                    <a:bodyPr/>
                    <a:lstStyle/>
                    <a:p>
                      <a:pPr algn="ctr">
                        <a:lnSpc>
                          <a:spcPct val="115000"/>
                        </a:lnSpc>
                        <a:spcAft>
                          <a:spcPts val="1000"/>
                        </a:spcAft>
                      </a:pPr>
                      <a:r>
                        <a:rPr lang="lv-LV" sz="1600" dirty="0">
                          <a:effectLst/>
                          <a:latin typeface="Trebuchet MS" panose="020B0603020202020204" pitchFamily="34" charset="0"/>
                        </a:rPr>
                        <a:t>270 358</a:t>
                      </a:r>
                      <a:endParaRPr lang="lv-LV"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lv-LV" sz="1600" dirty="0">
                          <a:effectLst/>
                          <a:latin typeface="Trebuchet MS" panose="020B0603020202020204" pitchFamily="34" charset="0"/>
                        </a:rPr>
                        <a:t>498 533</a:t>
                      </a:r>
                      <a:endParaRPr lang="lv-LV"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lv-LV" sz="1600">
                          <a:effectLst/>
                          <a:latin typeface="Trebuchet MS" panose="020B0603020202020204" pitchFamily="34" charset="0"/>
                        </a:rPr>
                        <a:t>711 048</a:t>
                      </a:r>
                      <a:endParaRPr lang="lv-LV"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526924"/>
                  </a:ext>
                </a:extLst>
              </a:tr>
              <a:tr h="370840">
                <a:tc>
                  <a:txBody>
                    <a:bodyPr/>
                    <a:lstStyle/>
                    <a:p>
                      <a:r>
                        <a:rPr lang="lv-LV" sz="1600" dirty="0">
                          <a:solidFill>
                            <a:schemeClr val="bg1"/>
                          </a:solidFill>
                          <a:latin typeface="Trebuchet MS" panose="020B0603020202020204" pitchFamily="34" charset="0"/>
                        </a:rPr>
                        <a:t>Latvijas Televīzija</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D2035"/>
                    </a:solidFill>
                  </a:tcPr>
                </a:tc>
                <a:tc>
                  <a:txBody>
                    <a:bodyPr/>
                    <a:lstStyle/>
                    <a:p>
                      <a:pPr algn="ctr">
                        <a:lnSpc>
                          <a:spcPct val="115000"/>
                        </a:lnSpc>
                        <a:spcAft>
                          <a:spcPts val="1000"/>
                        </a:spcAft>
                      </a:pPr>
                      <a:r>
                        <a:rPr lang="lv-LV" sz="1600" dirty="0">
                          <a:effectLst/>
                          <a:latin typeface="Trebuchet MS" panose="020B0603020202020204" pitchFamily="34" charset="0"/>
                        </a:rPr>
                        <a:t>893 846</a:t>
                      </a:r>
                      <a:endParaRPr lang="lv-LV"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lv-LV" sz="1600" dirty="0">
                          <a:effectLst/>
                          <a:latin typeface="Trebuchet MS" panose="020B0603020202020204" pitchFamily="34" charset="0"/>
                        </a:rPr>
                        <a:t>2 753 235</a:t>
                      </a:r>
                      <a:endParaRPr lang="lv-LV"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lv-LV" sz="1600" dirty="0">
                          <a:effectLst/>
                          <a:latin typeface="Trebuchet MS" panose="020B0603020202020204" pitchFamily="34" charset="0"/>
                        </a:rPr>
                        <a:t>3 050 806</a:t>
                      </a:r>
                      <a:endParaRPr lang="lv-LV"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4009456"/>
                  </a:ext>
                </a:extLst>
              </a:tr>
            </a:tbl>
          </a:graphicData>
        </a:graphic>
      </p:graphicFrame>
      <p:sp>
        <p:nvSpPr>
          <p:cNvPr id="16" name="TextBox 15">
            <a:extLst>
              <a:ext uri="{FF2B5EF4-FFF2-40B4-BE49-F238E27FC236}">
                <a16:creationId xmlns:a16="http://schemas.microsoft.com/office/drawing/2014/main" id="{56B64B63-DEA8-4961-9097-14B41CDD54F7}"/>
              </a:ext>
            </a:extLst>
          </p:cNvPr>
          <p:cNvSpPr txBox="1"/>
          <p:nvPr/>
        </p:nvSpPr>
        <p:spPr>
          <a:xfrm>
            <a:off x="560070" y="2121759"/>
            <a:ext cx="3289992" cy="830997"/>
          </a:xfrm>
          <a:prstGeom prst="rect">
            <a:avLst/>
          </a:prstGeom>
          <a:noFill/>
        </p:spPr>
        <p:txBody>
          <a:bodyPr wrap="square">
            <a:spAutoFit/>
          </a:bodyPr>
          <a:lstStyle/>
          <a:p>
            <a:pPr algn="ctr"/>
            <a:r>
              <a:rPr lang="lv-LV" sz="2400" dirty="0">
                <a:latin typeface="Trebuchet MS" panose="020B0603020202020204" pitchFamily="34" charset="0"/>
                <a:cs typeface="Calibri" panose="020F0502020204030204" pitchFamily="34" charset="0"/>
              </a:rPr>
              <a:t>Kapitālieguldījumu apjoms (EUR)</a:t>
            </a:r>
            <a:endParaRPr lang="en-US" sz="2400" dirty="0"/>
          </a:p>
        </p:txBody>
      </p:sp>
      <p:sp>
        <p:nvSpPr>
          <p:cNvPr id="14" name="Rectangle 13">
            <a:extLst>
              <a:ext uri="{FF2B5EF4-FFF2-40B4-BE49-F238E27FC236}">
                <a16:creationId xmlns:a16="http://schemas.microsoft.com/office/drawing/2014/main" id="{D66FC480-C178-40A0-A67D-C59842EA1C40}"/>
              </a:ext>
            </a:extLst>
          </p:cNvPr>
          <p:cNvSpPr/>
          <p:nvPr/>
        </p:nvSpPr>
        <p:spPr>
          <a:xfrm>
            <a:off x="8395335" y="4491422"/>
            <a:ext cx="2093888" cy="478172"/>
          </a:xfrm>
          <a:prstGeom prst="rect">
            <a:avLst/>
          </a:prstGeom>
          <a:solidFill>
            <a:srgbClr val="51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lv-LV" sz="2400" dirty="0">
                <a:solidFill>
                  <a:schemeClr val="bg1"/>
                </a:solidFill>
                <a:latin typeface="Trebuchet MS" panose="020B0603020202020204" pitchFamily="34" charset="0"/>
              </a:rPr>
              <a:t>8,3 milj. EUR</a:t>
            </a:r>
          </a:p>
        </p:txBody>
      </p:sp>
      <p:sp>
        <p:nvSpPr>
          <p:cNvPr id="18" name="Rectangle 17">
            <a:extLst>
              <a:ext uri="{FF2B5EF4-FFF2-40B4-BE49-F238E27FC236}">
                <a16:creationId xmlns:a16="http://schemas.microsoft.com/office/drawing/2014/main" id="{7CEF2D28-4F22-4293-AE5D-C5608C2EFC4E}"/>
              </a:ext>
            </a:extLst>
          </p:cNvPr>
          <p:cNvSpPr/>
          <p:nvPr/>
        </p:nvSpPr>
        <p:spPr>
          <a:xfrm>
            <a:off x="8253002" y="5069018"/>
            <a:ext cx="2236221" cy="478172"/>
          </a:xfrm>
          <a:prstGeom prst="rect">
            <a:avLst/>
          </a:prstGeom>
          <a:solidFill>
            <a:srgbClr val="51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lv-LV" sz="2400" dirty="0">
                <a:solidFill>
                  <a:schemeClr val="bg1"/>
                </a:solidFill>
                <a:latin typeface="Trebuchet MS" panose="020B0603020202020204" pitchFamily="34" charset="0"/>
              </a:rPr>
              <a:t>13,1 milj. EUR</a:t>
            </a:r>
          </a:p>
        </p:txBody>
      </p:sp>
    </p:spTree>
    <p:extLst>
      <p:ext uri="{BB962C8B-B14F-4D97-AF65-F5344CB8AC3E}">
        <p14:creationId xmlns:p14="http://schemas.microsoft.com/office/powerpoint/2010/main" val="1219054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8">
            <a:extLst>
              <a:ext uri="{FF2B5EF4-FFF2-40B4-BE49-F238E27FC236}">
                <a16:creationId xmlns:a16="http://schemas.microsoft.com/office/drawing/2014/main" id="{BCCE719F-FDEC-4DD4-9E44-F074786CA183}"/>
              </a:ext>
            </a:extLst>
          </p:cNvPr>
          <p:cNvSpPr>
            <a:spLocks noGrp="1"/>
          </p:cNvSpPr>
          <p:nvPr>
            <p:ph idx="1"/>
          </p:nvPr>
        </p:nvSpPr>
        <p:spPr>
          <a:xfrm>
            <a:off x="560070" y="1594338"/>
            <a:ext cx="10184130" cy="4582625"/>
          </a:xfrm>
        </p:spPr>
        <p:txBody>
          <a:bodyPr anchor="ctr">
            <a:noAutofit/>
          </a:bodyPr>
          <a:lstStyle/>
          <a:p>
            <a:pPr>
              <a:lnSpc>
                <a:spcPct val="107000"/>
              </a:lnSpc>
              <a:spcAft>
                <a:spcPts val="800"/>
              </a:spcAft>
            </a:pPr>
            <a:r>
              <a:rPr lang="lv-LV" sz="2200" dirty="0">
                <a:latin typeface="Trebuchet MS" panose="020B0603020202020204" pitchFamily="34" charset="0"/>
                <a:cs typeface="Calibri" panose="020F0502020204030204" pitchFamily="34" charset="0"/>
              </a:rPr>
              <a:t>Abiem medijiem ir nepieciešams modernizēt esošās studijas, kā arī papildus izveidot jaunas, lai varētu veidot mūsdienīgus satura formātus, īpaši jauniešiem</a:t>
            </a:r>
          </a:p>
          <a:p>
            <a:pPr>
              <a:lnSpc>
                <a:spcPct val="107000"/>
              </a:lnSpc>
              <a:spcAft>
                <a:spcPts val="800"/>
              </a:spcAft>
            </a:pPr>
            <a:r>
              <a:rPr lang="lv-LV" sz="2200" dirty="0">
                <a:latin typeface="Trebuchet MS" panose="020B0603020202020204" pitchFamily="34" charset="0"/>
                <a:cs typeface="Calibri" panose="020F0502020204030204" pitchFamily="34" charset="0"/>
              </a:rPr>
              <a:t>Vienotā medija infrastruktūrai ir nepieciešama atsevišķa investīciju programma. No tās būs lielā mērā atkarīgs, vai apvienotais medijs spēs īstenot koncepcijas mērķus </a:t>
            </a:r>
          </a:p>
          <a:p>
            <a:pPr>
              <a:lnSpc>
                <a:spcPct val="107000"/>
              </a:lnSpc>
              <a:spcAft>
                <a:spcPts val="800"/>
              </a:spcAft>
            </a:pPr>
            <a:r>
              <a:rPr lang="lv-LV" sz="2200" dirty="0">
                <a:latin typeface="Trebuchet MS" panose="020B0603020202020204" pitchFamily="34" charset="0"/>
                <a:cs typeface="Calibri" panose="020F0502020204030204" pitchFamily="34" charset="0"/>
              </a:rPr>
              <a:t>Vienotas telpas vislabāk ļaus nodrošināt satura veidošanas un tehnoloģiju sinerģiju</a:t>
            </a:r>
          </a:p>
          <a:p>
            <a:pPr>
              <a:lnSpc>
                <a:spcPct val="107000"/>
              </a:lnSpc>
              <a:spcAft>
                <a:spcPts val="800"/>
              </a:spcAft>
            </a:pPr>
            <a:r>
              <a:rPr lang="lv-LV" sz="2200" dirty="0">
                <a:latin typeface="Trebuchet MS" panose="020B0603020202020204" pitchFamily="34" charset="0"/>
                <a:cs typeface="Calibri" panose="020F0502020204030204" pitchFamily="34" charset="0"/>
              </a:rPr>
              <a:t>Normālai mediju darbībai nepieciešamais finansējums apjoms ir </a:t>
            </a:r>
            <a:r>
              <a:rPr lang="lv-LV" sz="2200" b="1" dirty="0">
                <a:solidFill>
                  <a:srgbClr val="9D2035"/>
                </a:solidFill>
                <a:latin typeface="Trebuchet MS" panose="020B0603020202020204" pitchFamily="34" charset="0"/>
                <a:cs typeface="Calibri" panose="020F0502020204030204" pitchFamily="34" charset="0"/>
              </a:rPr>
              <a:t>54,8 milj. EUR</a:t>
            </a:r>
            <a:r>
              <a:rPr lang="lv-LV" sz="2200" dirty="0">
                <a:latin typeface="Trebuchet MS" panose="020B0603020202020204" pitchFamily="34" charset="0"/>
                <a:cs typeface="Calibri" panose="020F0502020204030204" pitchFamily="34" charset="0"/>
              </a:rPr>
              <a:t>, kas detalizēti aprakstīts SEPLP koncepcijā par sabiedrisko mediju finansēšanas modeļa maiņu</a:t>
            </a:r>
          </a:p>
        </p:txBody>
      </p:sp>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ATTĪSTĪBAS PRIORITĀTES</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22</a:t>
              </a:r>
              <a:endParaRPr lang="en-US" sz="3600" dirty="0">
                <a:solidFill>
                  <a:schemeClr val="bg1"/>
                </a:solidFill>
                <a:latin typeface="Trebuchet MS" panose="020B0603020202020204" pitchFamily="34" charset="0"/>
                <a:cs typeface="Calibri" panose="020F0502020204030204" pitchFamily="34" charset="0"/>
              </a:endParaRPr>
            </a:p>
          </p:txBody>
        </p:sp>
      </p:grpSp>
    </p:spTree>
    <p:extLst>
      <p:ext uri="{BB962C8B-B14F-4D97-AF65-F5344CB8AC3E}">
        <p14:creationId xmlns:p14="http://schemas.microsoft.com/office/powerpoint/2010/main" val="2001605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FINANSĒJUMS EIROPĀ</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23</a:t>
              </a:r>
              <a:endParaRPr lang="en-US" sz="3600" dirty="0">
                <a:solidFill>
                  <a:schemeClr val="bg1"/>
                </a:solidFill>
                <a:latin typeface="Trebuchet MS" panose="020B0603020202020204" pitchFamily="34" charset="0"/>
                <a:cs typeface="Calibri" panose="020F0502020204030204" pitchFamily="34" charset="0"/>
              </a:endParaRPr>
            </a:p>
          </p:txBody>
        </p:sp>
      </p:grpSp>
      <p:pic>
        <p:nvPicPr>
          <p:cNvPr id="12" name="Picture 11">
            <a:extLst>
              <a:ext uri="{FF2B5EF4-FFF2-40B4-BE49-F238E27FC236}">
                <a16:creationId xmlns:a16="http://schemas.microsoft.com/office/drawing/2014/main" id="{74ECEAEC-ECDD-4AC5-9CAE-99B81A160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710" y="1176467"/>
            <a:ext cx="8396165" cy="5482381"/>
          </a:xfrm>
          <a:prstGeom prst="rect">
            <a:avLst/>
          </a:prstGeom>
        </p:spPr>
      </p:pic>
    </p:spTree>
    <p:extLst>
      <p:ext uri="{BB962C8B-B14F-4D97-AF65-F5344CB8AC3E}">
        <p14:creationId xmlns:p14="http://schemas.microsoft.com/office/powerpoint/2010/main" val="4005534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VIENS NO MAZĀKAJIEM EIROPĀ</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24</a:t>
              </a:r>
              <a:endParaRPr lang="en-US" sz="3600" dirty="0">
                <a:solidFill>
                  <a:schemeClr val="bg1"/>
                </a:solidFill>
                <a:latin typeface="Trebuchet MS" panose="020B060302020202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id="{3C362DA2-CB08-4E82-A106-CDF86EB4C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775" y="1189770"/>
            <a:ext cx="7894125" cy="5482736"/>
          </a:xfrm>
          <a:prstGeom prst="rect">
            <a:avLst/>
          </a:prstGeom>
        </p:spPr>
      </p:pic>
    </p:spTree>
    <p:extLst>
      <p:ext uri="{BB962C8B-B14F-4D97-AF65-F5344CB8AC3E}">
        <p14:creationId xmlns:p14="http://schemas.microsoft.com/office/powerpoint/2010/main" val="666115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8">
            <a:extLst>
              <a:ext uri="{FF2B5EF4-FFF2-40B4-BE49-F238E27FC236}">
                <a16:creationId xmlns:a16="http://schemas.microsoft.com/office/drawing/2014/main" id="{BCCE719F-FDEC-4DD4-9E44-F074786CA183}"/>
              </a:ext>
            </a:extLst>
          </p:cNvPr>
          <p:cNvSpPr>
            <a:spLocks noGrp="1"/>
          </p:cNvSpPr>
          <p:nvPr>
            <p:ph idx="1"/>
          </p:nvPr>
        </p:nvSpPr>
        <p:spPr>
          <a:xfrm>
            <a:off x="560070" y="1594338"/>
            <a:ext cx="10184130" cy="4582625"/>
          </a:xfrm>
        </p:spPr>
        <p:txBody>
          <a:bodyPr anchor="ctr">
            <a:noAutofit/>
          </a:bodyPr>
          <a:lstStyle/>
          <a:p>
            <a:pPr>
              <a:lnSpc>
                <a:spcPct val="107000"/>
              </a:lnSpc>
              <a:spcAft>
                <a:spcPts val="800"/>
              </a:spcAft>
            </a:pPr>
            <a:r>
              <a:rPr lang="lv-LV" sz="2300" dirty="0">
                <a:latin typeface="Trebuchet MS" panose="020B0603020202020204" pitchFamily="34" charset="0"/>
                <a:cs typeface="Calibri" panose="020F0502020204030204" pitchFamily="34" charset="0"/>
              </a:rPr>
              <a:t>Ir nepieciešama atsevišķa investīciju programma, lai risinātu vienotā medija infrastruktūras problēmas</a:t>
            </a:r>
          </a:p>
          <a:p>
            <a:pPr>
              <a:lnSpc>
                <a:spcPct val="107000"/>
              </a:lnSpc>
              <a:spcAft>
                <a:spcPts val="800"/>
              </a:spcAft>
            </a:pPr>
            <a:r>
              <a:rPr lang="lv-LV" sz="2300" dirty="0">
                <a:latin typeface="Trebuchet MS" panose="020B0603020202020204" pitchFamily="34" charset="0"/>
                <a:cs typeface="Calibri" panose="020F0502020204030204" pitchFamily="34" charset="0"/>
              </a:rPr>
              <a:t>No tās apjoma un risinājuma būs lielā mērā atkarīgs, vai vienotais medijs spēs izpildīt koncepcijā definētos uzdevumus</a:t>
            </a:r>
          </a:p>
          <a:p>
            <a:pPr>
              <a:lnSpc>
                <a:spcPct val="107000"/>
              </a:lnSpc>
              <a:spcAft>
                <a:spcPts val="800"/>
              </a:spcAft>
            </a:pPr>
            <a:r>
              <a:rPr lang="lv-LV" sz="2300" dirty="0">
                <a:latin typeface="Trebuchet MS" panose="020B0603020202020204" pitchFamily="34" charset="0"/>
                <a:cs typeface="Calibri" panose="020F0502020204030204" pitchFamily="34" charset="0"/>
              </a:rPr>
              <a:t>Vislabākie darbības rezultāti būs iespējami tad, ja apvienotais medijs strādās vienās telpās</a:t>
            </a:r>
          </a:p>
          <a:p>
            <a:pPr>
              <a:lnSpc>
                <a:spcPct val="107000"/>
              </a:lnSpc>
              <a:spcAft>
                <a:spcPts val="800"/>
              </a:spcAft>
            </a:pPr>
            <a:r>
              <a:rPr lang="lv-LV" sz="2300" dirty="0">
                <a:latin typeface="Trebuchet MS" panose="020B0603020202020204" pitchFamily="34" charset="0"/>
                <a:cs typeface="Calibri" panose="020F0502020204030204" pitchFamily="34" charset="0"/>
              </a:rPr>
              <a:t>Vienotu telpu risinājums dod vislabāko satura veidošanas sinerģiju un tehnoloģisko atbalstu</a:t>
            </a:r>
          </a:p>
          <a:p>
            <a:pPr>
              <a:lnSpc>
                <a:spcPct val="107000"/>
              </a:lnSpc>
              <a:spcAft>
                <a:spcPts val="800"/>
              </a:spcAft>
            </a:pPr>
            <a:r>
              <a:rPr lang="lv-LV" sz="2300" dirty="0">
                <a:latin typeface="Trebuchet MS" panose="020B0603020202020204" pitchFamily="34" charset="0"/>
                <a:cs typeface="Calibri" panose="020F0502020204030204" pitchFamily="34" charset="0"/>
              </a:rPr>
              <a:t>Radio un TV tehnoloģijas ir pārāk atšķirīgas, tādēļ arī vienotās telpās tām nepieciešamas atsevišķas studijas u.c. nodrošinājums</a:t>
            </a:r>
          </a:p>
        </p:txBody>
      </p:sp>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500" dirty="0">
                <a:solidFill>
                  <a:schemeClr val="bg1"/>
                </a:solidFill>
                <a:latin typeface="Trebuchet MS" panose="020B0603020202020204" pitchFamily="34" charset="0"/>
                <a:cs typeface="Calibri" panose="020F0502020204030204" pitchFamily="34" charset="0"/>
              </a:rPr>
              <a:t>VIENOTĀ MEDIJA INFRASTRUKTŪRAS PRIORITĀTES</a:t>
            </a:r>
            <a:endParaRPr lang="en-US" sz="35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25</a:t>
              </a:r>
              <a:endParaRPr lang="en-US" sz="3600" dirty="0">
                <a:solidFill>
                  <a:schemeClr val="bg1"/>
                </a:solidFill>
                <a:latin typeface="Trebuchet MS" panose="020B0603020202020204" pitchFamily="34" charset="0"/>
                <a:cs typeface="Calibri" panose="020F0502020204030204" pitchFamily="34" charset="0"/>
              </a:endParaRPr>
            </a:p>
          </p:txBody>
        </p:sp>
      </p:grpSp>
    </p:spTree>
    <p:extLst>
      <p:ext uri="{BB962C8B-B14F-4D97-AF65-F5344CB8AC3E}">
        <p14:creationId xmlns:p14="http://schemas.microsoft.com/office/powerpoint/2010/main" val="4263058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8">
            <a:extLst>
              <a:ext uri="{FF2B5EF4-FFF2-40B4-BE49-F238E27FC236}">
                <a16:creationId xmlns:a16="http://schemas.microsoft.com/office/drawing/2014/main" id="{BCCE719F-FDEC-4DD4-9E44-F074786CA183}"/>
              </a:ext>
            </a:extLst>
          </p:cNvPr>
          <p:cNvSpPr>
            <a:spLocks noGrp="1"/>
          </p:cNvSpPr>
          <p:nvPr>
            <p:ph idx="1"/>
          </p:nvPr>
        </p:nvSpPr>
        <p:spPr>
          <a:xfrm>
            <a:off x="560070" y="1594338"/>
            <a:ext cx="10184130" cy="4582625"/>
          </a:xfrm>
        </p:spPr>
        <p:txBody>
          <a:bodyPr anchor="ctr">
            <a:noAutofit/>
          </a:bodyPr>
          <a:lstStyle/>
          <a:p>
            <a:pPr marL="0" indent="0">
              <a:buNone/>
            </a:pPr>
            <a:r>
              <a:rPr lang="lv-LV" sz="2400" dirty="0">
                <a:latin typeface="Trebuchet MS" panose="020B0603020202020204" pitchFamily="34" charset="0"/>
              </a:rPr>
              <a:t>Apkopotas prasības telpu programmai, noteiktas apvienotā sabiedriskā medija mītnei nepieciešamās platības un galvenās funkcionālās sakarības (aprēķini bez tehnoloģiju u.c. telpu iekārtošanas izmaksām)</a:t>
            </a:r>
          </a:p>
          <a:p>
            <a:pPr marL="0" indent="0" algn="just">
              <a:buNone/>
            </a:pPr>
            <a:br>
              <a:rPr lang="lv-LV" sz="2400" dirty="0">
                <a:latin typeface="Trebuchet MS" panose="020B0603020202020204" pitchFamily="34" charset="0"/>
              </a:rPr>
            </a:br>
            <a:r>
              <a:rPr lang="lv-LV" sz="2400" dirty="0">
                <a:latin typeface="Trebuchet MS" panose="020B0603020202020204" pitchFamily="34" charset="0"/>
              </a:rPr>
              <a:t>        Paliek esošajās LR un LTV ēkās</a:t>
            </a:r>
          </a:p>
          <a:p>
            <a:pPr marL="0" indent="0" algn="just">
              <a:lnSpc>
                <a:spcPct val="150000"/>
              </a:lnSpc>
              <a:buNone/>
            </a:pPr>
            <a:r>
              <a:rPr lang="lv-LV" sz="2400" dirty="0">
                <a:latin typeface="Trebuchet MS" panose="020B0603020202020204" pitchFamily="34" charset="0"/>
              </a:rPr>
              <a:t>        Tiek celta jauna vienotā medija ēka </a:t>
            </a:r>
          </a:p>
          <a:p>
            <a:pPr marL="0" indent="0" algn="just">
              <a:lnSpc>
                <a:spcPct val="150000"/>
              </a:lnSpc>
              <a:buNone/>
            </a:pPr>
            <a:r>
              <a:rPr lang="lv-LV" sz="2400" dirty="0">
                <a:latin typeface="Trebuchet MS" panose="020B0603020202020204" pitchFamily="34" charset="0"/>
              </a:rPr>
              <a:t>°      Vienotais medijs Zaķusalas kompleksā </a:t>
            </a:r>
          </a:p>
          <a:p>
            <a:pPr marL="0" indent="0" algn="just">
              <a:lnSpc>
                <a:spcPct val="150000"/>
              </a:lnSpc>
              <a:buNone/>
            </a:pPr>
            <a:r>
              <a:rPr lang="lv-LV" sz="2400" dirty="0">
                <a:latin typeface="Trebuchet MS" panose="020B0603020202020204" pitchFamily="34" charset="0"/>
              </a:rPr>
              <a:t>        Jauna ēka LTV un daļēji LR, daļa Doma laukumā</a:t>
            </a:r>
          </a:p>
        </p:txBody>
      </p:sp>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VIENOTĀ MEDIJA TELPU SCENĀRIJI</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26</a:t>
              </a:r>
              <a:endParaRPr lang="en-US" sz="3600" dirty="0">
                <a:solidFill>
                  <a:schemeClr val="bg1"/>
                </a:solidFill>
                <a:latin typeface="Trebuchet MS" panose="020B0603020202020204" pitchFamily="34" charset="0"/>
                <a:cs typeface="Calibri" panose="020F0502020204030204" pitchFamily="34" charset="0"/>
              </a:endParaRPr>
            </a:p>
          </p:txBody>
        </p:sp>
      </p:grpSp>
      <p:sp>
        <p:nvSpPr>
          <p:cNvPr id="10" name="Oval 9">
            <a:extLst>
              <a:ext uri="{FF2B5EF4-FFF2-40B4-BE49-F238E27FC236}">
                <a16:creationId xmlns:a16="http://schemas.microsoft.com/office/drawing/2014/main" id="{E8E639C6-E9F4-47B9-A187-80EF5BEB6482}"/>
              </a:ext>
            </a:extLst>
          </p:cNvPr>
          <p:cNvSpPr/>
          <p:nvPr/>
        </p:nvSpPr>
        <p:spPr>
          <a:xfrm>
            <a:off x="670735" y="3386091"/>
            <a:ext cx="437095" cy="437095"/>
          </a:xfrm>
          <a:prstGeom prst="ellipse">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100" b="1" dirty="0">
                <a:latin typeface="Trebuchet MS" panose="020B0603020202020204" pitchFamily="34" charset="0"/>
              </a:rPr>
              <a:t>I</a:t>
            </a:r>
            <a:endParaRPr lang="en-US" sz="1100" b="1" dirty="0">
              <a:latin typeface="Trebuchet MS" panose="020B0603020202020204" pitchFamily="34" charset="0"/>
            </a:endParaRPr>
          </a:p>
        </p:txBody>
      </p:sp>
      <p:sp>
        <p:nvSpPr>
          <p:cNvPr id="14" name="Oval 13">
            <a:extLst>
              <a:ext uri="{FF2B5EF4-FFF2-40B4-BE49-F238E27FC236}">
                <a16:creationId xmlns:a16="http://schemas.microsoft.com/office/drawing/2014/main" id="{4036F65D-15E4-467F-ABD2-67C4239672B4}"/>
              </a:ext>
            </a:extLst>
          </p:cNvPr>
          <p:cNvSpPr/>
          <p:nvPr/>
        </p:nvSpPr>
        <p:spPr>
          <a:xfrm>
            <a:off x="670734" y="4015961"/>
            <a:ext cx="437095" cy="437095"/>
          </a:xfrm>
          <a:prstGeom prst="ellipse">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100" b="1" dirty="0">
                <a:latin typeface="Trebuchet MS" panose="020B0603020202020204" pitchFamily="34" charset="0"/>
              </a:rPr>
              <a:t>II</a:t>
            </a:r>
            <a:endParaRPr lang="en-US" sz="1100" b="1" dirty="0">
              <a:latin typeface="Trebuchet MS" panose="020B0603020202020204" pitchFamily="34" charset="0"/>
            </a:endParaRPr>
          </a:p>
        </p:txBody>
      </p:sp>
      <p:sp>
        <p:nvSpPr>
          <p:cNvPr id="15" name="Oval 14">
            <a:extLst>
              <a:ext uri="{FF2B5EF4-FFF2-40B4-BE49-F238E27FC236}">
                <a16:creationId xmlns:a16="http://schemas.microsoft.com/office/drawing/2014/main" id="{D577233E-12F1-4CB8-AF77-910F35F2FC0F}"/>
              </a:ext>
            </a:extLst>
          </p:cNvPr>
          <p:cNvSpPr/>
          <p:nvPr/>
        </p:nvSpPr>
        <p:spPr>
          <a:xfrm>
            <a:off x="670734" y="4689791"/>
            <a:ext cx="437095" cy="437095"/>
          </a:xfrm>
          <a:prstGeom prst="ellipse">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100" b="1" dirty="0">
                <a:latin typeface="Trebuchet MS" panose="020B0603020202020204" pitchFamily="34" charset="0"/>
              </a:rPr>
              <a:t>III</a:t>
            </a:r>
            <a:endParaRPr lang="en-US" sz="1100" b="1" dirty="0">
              <a:latin typeface="Trebuchet MS" panose="020B0603020202020204" pitchFamily="34" charset="0"/>
            </a:endParaRPr>
          </a:p>
        </p:txBody>
      </p:sp>
      <p:sp>
        <p:nvSpPr>
          <p:cNvPr id="16" name="Oval 15">
            <a:extLst>
              <a:ext uri="{FF2B5EF4-FFF2-40B4-BE49-F238E27FC236}">
                <a16:creationId xmlns:a16="http://schemas.microsoft.com/office/drawing/2014/main" id="{9D49E786-8477-41F2-BE1B-CABE005AC0E8}"/>
              </a:ext>
            </a:extLst>
          </p:cNvPr>
          <p:cNvSpPr/>
          <p:nvPr/>
        </p:nvSpPr>
        <p:spPr>
          <a:xfrm>
            <a:off x="670734" y="5363621"/>
            <a:ext cx="437095" cy="437095"/>
          </a:xfrm>
          <a:prstGeom prst="ellipse">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100" b="1" dirty="0">
                <a:latin typeface="Trebuchet MS" panose="020B0603020202020204" pitchFamily="34" charset="0"/>
              </a:rPr>
              <a:t>IV</a:t>
            </a:r>
            <a:endParaRPr lang="en-US" sz="1100" b="1" dirty="0">
              <a:latin typeface="Trebuchet MS" panose="020B0603020202020204" pitchFamily="34" charset="0"/>
            </a:endParaRPr>
          </a:p>
        </p:txBody>
      </p:sp>
      <p:sp>
        <p:nvSpPr>
          <p:cNvPr id="18" name="Rectangle 17">
            <a:extLst>
              <a:ext uri="{FF2B5EF4-FFF2-40B4-BE49-F238E27FC236}">
                <a16:creationId xmlns:a16="http://schemas.microsoft.com/office/drawing/2014/main" id="{D3B16255-625C-456B-89E4-8F5760C1C21F}"/>
              </a:ext>
            </a:extLst>
          </p:cNvPr>
          <p:cNvSpPr/>
          <p:nvPr/>
        </p:nvSpPr>
        <p:spPr>
          <a:xfrm>
            <a:off x="5652135" y="3380182"/>
            <a:ext cx="2793023" cy="478172"/>
          </a:xfrm>
          <a:prstGeom prst="rect">
            <a:avLst/>
          </a:prstGeom>
          <a:solidFill>
            <a:srgbClr val="51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lv-LV" sz="2400" dirty="0">
                <a:solidFill>
                  <a:schemeClr val="bg1"/>
                </a:solidFill>
                <a:latin typeface="Trebuchet MS" panose="020B0603020202020204" pitchFamily="34" charset="0"/>
              </a:rPr>
              <a:t>~80-109 milj. EUR</a:t>
            </a:r>
          </a:p>
        </p:txBody>
      </p:sp>
      <p:sp>
        <p:nvSpPr>
          <p:cNvPr id="19" name="Rectangle 18">
            <a:extLst>
              <a:ext uri="{FF2B5EF4-FFF2-40B4-BE49-F238E27FC236}">
                <a16:creationId xmlns:a16="http://schemas.microsoft.com/office/drawing/2014/main" id="{CDEE9CA0-86CB-4303-887F-D77CFDDC4A32}"/>
              </a:ext>
            </a:extLst>
          </p:cNvPr>
          <p:cNvSpPr/>
          <p:nvPr/>
        </p:nvSpPr>
        <p:spPr>
          <a:xfrm>
            <a:off x="6425053" y="4001260"/>
            <a:ext cx="2793023" cy="478172"/>
          </a:xfrm>
          <a:prstGeom prst="rect">
            <a:avLst/>
          </a:prstGeom>
          <a:solidFill>
            <a:srgbClr val="51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lv-LV" sz="2400" dirty="0">
                <a:latin typeface="Trebuchet MS" panose="020B0603020202020204" pitchFamily="34" charset="0"/>
              </a:rPr>
              <a:t>~87-106 milj. EUR</a:t>
            </a:r>
            <a:endParaRPr lang="lv-LV" sz="2400" dirty="0">
              <a:solidFill>
                <a:schemeClr val="bg1"/>
              </a:solidFill>
              <a:latin typeface="Trebuchet MS" panose="020B0603020202020204" pitchFamily="34" charset="0"/>
            </a:endParaRPr>
          </a:p>
        </p:txBody>
      </p:sp>
      <p:sp>
        <p:nvSpPr>
          <p:cNvPr id="20" name="Rectangle 19">
            <a:extLst>
              <a:ext uri="{FF2B5EF4-FFF2-40B4-BE49-F238E27FC236}">
                <a16:creationId xmlns:a16="http://schemas.microsoft.com/office/drawing/2014/main" id="{88EFCF76-ACC3-4280-9327-F94D0D7154B0}"/>
              </a:ext>
            </a:extLst>
          </p:cNvPr>
          <p:cNvSpPr/>
          <p:nvPr/>
        </p:nvSpPr>
        <p:spPr>
          <a:xfrm>
            <a:off x="6695416" y="4668824"/>
            <a:ext cx="2793023" cy="478172"/>
          </a:xfrm>
          <a:prstGeom prst="rect">
            <a:avLst/>
          </a:prstGeom>
          <a:solidFill>
            <a:srgbClr val="51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lv-LV" sz="2400" dirty="0">
                <a:latin typeface="Trebuchet MS" panose="020B0603020202020204" pitchFamily="34" charset="0"/>
              </a:rPr>
              <a:t>~73-105 milj. EUR</a:t>
            </a:r>
            <a:endParaRPr lang="lv-LV" sz="2400" dirty="0">
              <a:solidFill>
                <a:schemeClr val="bg1"/>
              </a:solidFill>
              <a:latin typeface="Trebuchet MS" panose="020B0603020202020204" pitchFamily="34" charset="0"/>
            </a:endParaRPr>
          </a:p>
        </p:txBody>
      </p:sp>
      <p:sp>
        <p:nvSpPr>
          <p:cNvPr id="21" name="Rectangle 20">
            <a:extLst>
              <a:ext uri="{FF2B5EF4-FFF2-40B4-BE49-F238E27FC236}">
                <a16:creationId xmlns:a16="http://schemas.microsoft.com/office/drawing/2014/main" id="{90342D12-5816-4505-9ACE-4678DB48DC7A}"/>
              </a:ext>
            </a:extLst>
          </p:cNvPr>
          <p:cNvSpPr/>
          <p:nvPr/>
        </p:nvSpPr>
        <p:spPr>
          <a:xfrm>
            <a:off x="8065551" y="5369458"/>
            <a:ext cx="2793023" cy="478172"/>
          </a:xfrm>
          <a:prstGeom prst="rect">
            <a:avLst/>
          </a:prstGeom>
          <a:solidFill>
            <a:srgbClr val="51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lv-LV" sz="2400" dirty="0">
                <a:latin typeface="Trebuchet MS" panose="020B0603020202020204" pitchFamily="34" charset="0"/>
              </a:rPr>
              <a:t>~97-121 milj. EUR</a:t>
            </a:r>
            <a:endParaRPr lang="lv-LV" sz="24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912550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8">
            <a:extLst>
              <a:ext uri="{FF2B5EF4-FFF2-40B4-BE49-F238E27FC236}">
                <a16:creationId xmlns:a16="http://schemas.microsoft.com/office/drawing/2014/main" id="{BCCE719F-FDEC-4DD4-9E44-F074786CA183}"/>
              </a:ext>
            </a:extLst>
          </p:cNvPr>
          <p:cNvSpPr>
            <a:spLocks noGrp="1"/>
          </p:cNvSpPr>
          <p:nvPr>
            <p:ph idx="1"/>
          </p:nvPr>
        </p:nvSpPr>
        <p:spPr>
          <a:xfrm>
            <a:off x="560070" y="1594338"/>
            <a:ext cx="10184130" cy="4582625"/>
          </a:xfrm>
        </p:spPr>
        <p:txBody>
          <a:bodyPr anchor="ctr">
            <a:noAutofit/>
          </a:bodyPr>
          <a:lstStyle/>
          <a:p>
            <a:pPr marL="0" indent="0">
              <a:buNone/>
            </a:pPr>
            <a:r>
              <a:rPr lang="lv-LV" sz="2300" dirty="0">
                <a:latin typeface="Trebuchet MS" panose="020B0603020202020204" pitchFamily="34" charset="0"/>
                <a:cs typeface="Calibri" panose="020F0502020204030204" pitchFamily="34" charset="0"/>
              </a:rPr>
              <a:t>SEPLP par piemērotāko</a:t>
            </a:r>
          </a:p>
          <a:p>
            <a:pPr marL="0" indent="0">
              <a:buNone/>
            </a:pPr>
            <a:r>
              <a:rPr lang="lv-LV" sz="2300" dirty="0">
                <a:latin typeface="Trebuchet MS" panose="020B0603020202020204" pitchFamily="34" charset="0"/>
                <a:cs typeface="Calibri" panose="020F0502020204030204" pitchFamily="34" charset="0"/>
              </a:rPr>
              <a:t>°</a:t>
            </a:r>
          </a:p>
          <a:p>
            <a:pPr marL="0" indent="0">
              <a:buNone/>
            </a:pPr>
            <a:endParaRPr lang="lv-LV" sz="2300" dirty="0">
              <a:latin typeface="Trebuchet MS" panose="020B0603020202020204" pitchFamily="34" charset="0"/>
              <a:cs typeface="Calibri" panose="020F0502020204030204" pitchFamily="34" charset="0"/>
            </a:endParaRPr>
          </a:p>
          <a:p>
            <a:r>
              <a:rPr lang="lv-LV" sz="2300" dirty="0">
                <a:latin typeface="Trebuchet MS" panose="020B0603020202020204" pitchFamily="34" charset="0"/>
                <a:cs typeface="Calibri" panose="020F0502020204030204" pitchFamily="34" charset="0"/>
              </a:rPr>
              <a:t>Šādā gadījumā tiks sasniegta vislabākā satura veidošanas sinerģija un nodrošināts piemērotākais tehniskais atbalsts </a:t>
            </a:r>
          </a:p>
          <a:p>
            <a:endParaRPr lang="lv-LV" sz="2300" dirty="0">
              <a:latin typeface="Trebuchet MS" panose="020B0603020202020204" pitchFamily="34" charset="0"/>
              <a:cs typeface="Calibri" panose="020F0502020204030204" pitchFamily="34" charset="0"/>
            </a:endParaRPr>
          </a:p>
          <a:p>
            <a:r>
              <a:rPr lang="lv-LV" sz="2300" dirty="0">
                <a:latin typeface="Trebuchet MS" panose="020B0603020202020204" pitchFamily="34" charset="0"/>
                <a:cs typeface="Calibri" panose="020F0502020204030204" pitchFamily="34" charset="0"/>
              </a:rPr>
              <a:t>Izmaksu ziņā šis scenārijs paredz vislielākos ieguldījumus, tomēr atšķirība no pārējo scenāriju izmaksām nav vērtējama kā ļoti būtiska</a:t>
            </a:r>
          </a:p>
          <a:p>
            <a:endParaRPr lang="lv-LV" sz="2300" dirty="0">
              <a:latin typeface="Trebuchet MS" panose="020B0603020202020204" pitchFamily="34" charset="0"/>
              <a:cs typeface="Calibri" panose="020F0502020204030204" pitchFamily="34" charset="0"/>
            </a:endParaRPr>
          </a:p>
          <a:p>
            <a:r>
              <a:rPr lang="lv-LV" sz="2300" dirty="0">
                <a:latin typeface="Trebuchet MS" panose="020B0603020202020204" pitchFamily="34" charset="0"/>
                <a:cs typeface="Calibri" panose="020F0502020204030204" pitchFamily="34" charset="0"/>
              </a:rPr>
              <a:t>Valstij iespējams samazināt izdevumus, izmantojot citām vajadzībām vai pārdodot līdzšinējās LR un LTV ēkas  </a:t>
            </a:r>
          </a:p>
        </p:txBody>
      </p:sp>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27</a:t>
              </a:r>
              <a:endParaRPr lang="en-US" sz="3600" dirty="0">
                <a:solidFill>
                  <a:schemeClr val="bg1"/>
                </a:solidFill>
                <a:latin typeface="Trebuchet MS" panose="020B0603020202020204" pitchFamily="34" charset="0"/>
                <a:cs typeface="Calibri" panose="020F0502020204030204" pitchFamily="34" charset="0"/>
              </a:endParaRPr>
            </a:p>
          </p:txBody>
        </p:sp>
      </p:grpSp>
      <p:sp>
        <p:nvSpPr>
          <p:cNvPr id="3" name="Rectangle 2">
            <a:extLst>
              <a:ext uri="{FF2B5EF4-FFF2-40B4-BE49-F238E27FC236}">
                <a16:creationId xmlns:a16="http://schemas.microsoft.com/office/drawing/2014/main" id="{7C25E0D1-19F1-4B7A-8464-E33AF65B4E08}"/>
              </a:ext>
            </a:extLst>
          </p:cNvPr>
          <p:cNvSpPr/>
          <p:nvPr/>
        </p:nvSpPr>
        <p:spPr>
          <a:xfrm>
            <a:off x="560070" y="1573823"/>
            <a:ext cx="9814853" cy="1002323"/>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400" dirty="0">
                <a:latin typeface="Trebuchet MS" panose="020B0603020202020204" pitchFamily="34" charset="0"/>
                <a:cs typeface="Calibri" panose="020F0502020204030204" pitchFamily="34" charset="0"/>
              </a:rPr>
              <a:t> SEPLP par piemērotāko vienota sabiedriskā medija attīstības variantu </a:t>
            </a:r>
          </a:p>
          <a:p>
            <a:r>
              <a:rPr lang="lv-LV" sz="2400" dirty="0">
                <a:latin typeface="Trebuchet MS" panose="020B0603020202020204" pitchFamily="34" charset="0"/>
                <a:cs typeface="Calibri" panose="020F0502020204030204" pitchFamily="34" charset="0"/>
              </a:rPr>
              <a:t> uzskata jaunas vienotā medija ēkas būvniecību</a:t>
            </a:r>
          </a:p>
        </p:txBody>
      </p:sp>
      <p:sp>
        <p:nvSpPr>
          <p:cNvPr id="10" name="Title 1">
            <a:extLst>
              <a:ext uri="{FF2B5EF4-FFF2-40B4-BE49-F238E27FC236}">
                <a16:creationId xmlns:a16="http://schemas.microsoft.com/office/drawing/2014/main" id="{9AE5B9D8-B50A-48D4-83EB-C900F0F692E9}"/>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SEPLP PIEDĀVĀJUMS</a:t>
            </a:r>
            <a:endParaRPr lang="en-US" sz="3600" dirty="0">
              <a:solidFill>
                <a:schemeClr val="bg1"/>
              </a:solidFill>
              <a:latin typeface="Trebuchet MS" panose="020B0603020202020204" pitchFamily="34" charset="0"/>
              <a:cs typeface="Calibri" panose="020F0502020204030204" pitchFamily="34" charset="0"/>
            </a:endParaRPr>
          </a:p>
        </p:txBody>
      </p:sp>
    </p:spTree>
    <p:extLst>
      <p:ext uri="{BB962C8B-B14F-4D97-AF65-F5344CB8AC3E}">
        <p14:creationId xmlns:p14="http://schemas.microsoft.com/office/powerpoint/2010/main" val="804285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8">
            <a:extLst>
              <a:ext uri="{FF2B5EF4-FFF2-40B4-BE49-F238E27FC236}">
                <a16:creationId xmlns:a16="http://schemas.microsoft.com/office/drawing/2014/main" id="{BCCE719F-FDEC-4DD4-9E44-F074786CA183}"/>
              </a:ext>
            </a:extLst>
          </p:cNvPr>
          <p:cNvSpPr>
            <a:spLocks noGrp="1"/>
          </p:cNvSpPr>
          <p:nvPr>
            <p:ph idx="1"/>
          </p:nvPr>
        </p:nvSpPr>
        <p:spPr>
          <a:xfrm>
            <a:off x="560070" y="1594338"/>
            <a:ext cx="10184130" cy="4582625"/>
          </a:xfrm>
        </p:spPr>
        <p:txBody>
          <a:bodyPr anchor="ctr">
            <a:noAutofit/>
          </a:bodyPr>
          <a:lstStyle/>
          <a:p>
            <a:pPr marL="457200" indent="-457200" algn="l">
              <a:spcAft>
                <a:spcPts val="800"/>
              </a:spcAft>
              <a:buFont typeface="Arial" panose="020B0604020202020204" pitchFamily="34" charset="0"/>
              <a:buChar char="•"/>
            </a:pPr>
            <a:r>
              <a:rPr lang="lv-LV" sz="2400" dirty="0">
                <a:latin typeface="Trebuchet MS" panose="020B0603020202020204" pitchFamily="34" charset="0"/>
              </a:rPr>
              <a:t>3 km rādiusā ap Doma laukumu</a:t>
            </a:r>
          </a:p>
          <a:p>
            <a:pPr marL="457200" indent="-457200" algn="l">
              <a:spcAft>
                <a:spcPts val="800"/>
              </a:spcAft>
              <a:buFont typeface="Arial" panose="020B0604020202020204" pitchFamily="34" charset="0"/>
              <a:buChar char="•"/>
            </a:pPr>
            <a:r>
              <a:rPr lang="lv-LV" sz="2400" dirty="0">
                <a:latin typeface="Trebuchet MS" panose="020B0603020202020204" pitchFamily="34" charset="0"/>
              </a:rPr>
              <a:t>Nepieciešams zemesgabals </a:t>
            </a:r>
            <a:r>
              <a:rPr lang="lv-LV" sz="2400" b="1" dirty="0">
                <a:solidFill>
                  <a:srgbClr val="C00000"/>
                </a:solidFill>
                <a:latin typeface="Trebuchet MS" panose="020B0603020202020204" pitchFamily="34" charset="0"/>
              </a:rPr>
              <a:t>2,3–3 ha </a:t>
            </a:r>
            <a:r>
              <a:rPr lang="lv-LV" sz="2400" dirty="0">
                <a:latin typeface="Trebuchet MS" panose="020B0603020202020204" pitchFamily="34" charset="0"/>
              </a:rPr>
              <a:t>platībā</a:t>
            </a:r>
          </a:p>
          <a:p>
            <a:pPr marL="457200" indent="-457200" algn="l">
              <a:spcAft>
                <a:spcPts val="800"/>
              </a:spcAft>
              <a:buFont typeface="Arial" panose="020B0604020202020204" pitchFamily="34" charset="0"/>
              <a:buChar char="•"/>
            </a:pPr>
            <a:r>
              <a:rPr lang="lv-LV" sz="2400" dirty="0">
                <a:latin typeface="Trebuchet MS" panose="020B0603020202020204" pitchFamily="34" charset="0"/>
              </a:rPr>
              <a:t>Nedrīkst atrasties ieplakā, lai varētu uztvert antenas,</a:t>
            </a:r>
          </a:p>
          <a:p>
            <a:pPr marL="457200" indent="-457200" algn="l">
              <a:spcAft>
                <a:spcPts val="800"/>
              </a:spcAft>
              <a:buFont typeface="Arial" panose="020B0604020202020204" pitchFamily="34" charset="0"/>
              <a:buChar char="•"/>
            </a:pPr>
            <a:r>
              <a:rPr lang="lv-LV" sz="2400" dirty="0">
                <a:latin typeface="Trebuchet MS" panose="020B0603020202020204" pitchFamily="34" charset="0"/>
              </a:rPr>
              <a:t>Ēkas platība  </a:t>
            </a:r>
            <a:r>
              <a:rPr lang="lv-LV" sz="2400" b="1" dirty="0">
                <a:solidFill>
                  <a:srgbClr val="C00000"/>
                </a:solidFill>
                <a:latin typeface="Trebuchet MS" panose="020B0603020202020204" pitchFamily="34" charset="0"/>
              </a:rPr>
              <a:t>~32 tk. m² </a:t>
            </a:r>
            <a:r>
              <a:rPr lang="lv-LV" sz="2400" dirty="0">
                <a:latin typeface="Trebuchet MS" panose="020B0603020202020204" pitchFamily="34" charset="0"/>
              </a:rPr>
              <a:t>(neskaitot apakšzemes stāvvietu un garāžas)</a:t>
            </a:r>
          </a:p>
          <a:p>
            <a:pPr marL="457200" indent="-457200" algn="l">
              <a:spcAft>
                <a:spcPts val="800"/>
              </a:spcAft>
              <a:buFont typeface="Arial" panose="020B0604020202020204" pitchFamily="34" charset="0"/>
              <a:buChar char="•"/>
            </a:pPr>
            <a:r>
              <a:rPr lang="lv-LV" sz="2400" dirty="0">
                <a:latin typeface="Trebuchet MS" panose="020B0603020202020204" pitchFamily="34" charset="0"/>
              </a:rPr>
              <a:t>Būvniecības izmaksas </a:t>
            </a:r>
            <a:r>
              <a:rPr lang="lv-LV" sz="2400" b="1" dirty="0">
                <a:solidFill>
                  <a:srgbClr val="C00000"/>
                </a:solidFill>
                <a:latin typeface="Trebuchet MS" panose="020B0603020202020204" pitchFamily="34" charset="0"/>
              </a:rPr>
              <a:t>~87-106 milj. EUR </a:t>
            </a:r>
            <a:r>
              <a:rPr lang="lv-LV" sz="2400" dirty="0">
                <a:latin typeface="Trebuchet MS" panose="020B0603020202020204" pitchFamily="34" charset="0"/>
              </a:rPr>
              <a:t>(ieskaitot apakšzemes stāvvietu un garāžas)</a:t>
            </a:r>
          </a:p>
          <a:p>
            <a:pPr marL="457200" indent="-457200" algn="l">
              <a:spcAft>
                <a:spcPts val="800"/>
              </a:spcAft>
              <a:buFont typeface="Arial" panose="020B0604020202020204" pitchFamily="34" charset="0"/>
              <a:buChar char="•"/>
            </a:pPr>
            <a:r>
              <a:rPr lang="lv-LV" sz="2400" dirty="0">
                <a:latin typeface="Trebuchet MS" panose="020B0603020202020204" pitchFamily="34" charset="0"/>
              </a:rPr>
              <a:t>Papildu izmaksas tehnoloģiju pārnesei </a:t>
            </a:r>
            <a:r>
              <a:rPr kumimoji="0" lang="lv-LV"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lv-LV" sz="2400" b="1" dirty="0">
                <a:solidFill>
                  <a:srgbClr val="C00000"/>
                </a:solidFill>
                <a:latin typeface="Trebuchet MS" panose="020B0603020202020204" pitchFamily="34" charset="0"/>
              </a:rPr>
              <a:t>30–40 milj. EUR</a:t>
            </a:r>
          </a:p>
        </p:txBody>
      </p:sp>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JAUNĀS ĒKAS RAKSTUROJUMS</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28</a:t>
              </a:r>
              <a:endParaRPr lang="en-US" sz="3600" dirty="0">
                <a:solidFill>
                  <a:schemeClr val="bg1"/>
                </a:solidFill>
                <a:latin typeface="Trebuchet MS" panose="020B0603020202020204" pitchFamily="34" charset="0"/>
                <a:cs typeface="Calibri" panose="020F0502020204030204" pitchFamily="34" charset="0"/>
              </a:endParaRPr>
            </a:p>
          </p:txBody>
        </p:sp>
      </p:grpSp>
    </p:spTree>
    <p:extLst>
      <p:ext uri="{BB962C8B-B14F-4D97-AF65-F5344CB8AC3E}">
        <p14:creationId xmlns:p14="http://schemas.microsoft.com/office/powerpoint/2010/main" val="297555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PĀRMAIŅU MĒRĶIS</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2</a:t>
              </a:r>
              <a:endParaRPr lang="en-US" sz="3600" dirty="0">
                <a:solidFill>
                  <a:schemeClr val="bg1"/>
                </a:solidFill>
                <a:latin typeface="Trebuchet MS" panose="020B0603020202020204" pitchFamily="34" charset="0"/>
                <a:cs typeface="Calibri" panose="020F0502020204030204" pitchFamily="34" charset="0"/>
              </a:endParaRPr>
            </a:p>
          </p:txBody>
        </p:sp>
      </p:grpSp>
      <p:sp>
        <p:nvSpPr>
          <p:cNvPr id="12" name="Content Placeholder 18">
            <a:extLst>
              <a:ext uri="{FF2B5EF4-FFF2-40B4-BE49-F238E27FC236}">
                <a16:creationId xmlns:a16="http://schemas.microsoft.com/office/drawing/2014/main" id="{BCCE719F-FDEC-4DD4-9E44-F074786CA183}"/>
              </a:ext>
            </a:extLst>
          </p:cNvPr>
          <p:cNvSpPr>
            <a:spLocks noGrp="1"/>
          </p:cNvSpPr>
          <p:nvPr>
            <p:ph idx="1"/>
          </p:nvPr>
        </p:nvSpPr>
        <p:spPr>
          <a:xfrm>
            <a:off x="560070" y="1594338"/>
            <a:ext cx="10000867" cy="4582625"/>
          </a:xfrm>
        </p:spPr>
        <p:txBody>
          <a:bodyPr anchor="ctr">
            <a:noAutofit/>
          </a:bodyPr>
          <a:lstStyle/>
          <a:p>
            <a:pPr>
              <a:lnSpc>
                <a:spcPct val="107000"/>
              </a:lnSpc>
              <a:spcAft>
                <a:spcPts val="800"/>
              </a:spcAft>
            </a:pPr>
            <a:r>
              <a:rPr lang="lv-LV" sz="2400" dirty="0">
                <a:latin typeface="Trebuchet MS" panose="020B0603020202020204" pitchFamily="34" charset="0"/>
                <a:cs typeface="Calibri" panose="020F0502020204030204" pitchFamily="34" charset="0"/>
              </a:rPr>
              <a:t>Vadošais un kvalitatīvākais medijs lineārajā apraidē un digitālajā vidē, nodrošinot pēc augstākajiem profesionālajiem radošajiem, tehniskajiem un ētiskajiem standartiem veidotu saturu </a:t>
            </a:r>
          </a:p>
          <a:p>
            <a:pPr>
              <a:lnSpc>
                <a:spcPct val="107000"/>
              </a:lnSpc>
              <a:spcAft>
                <a:spcPts val="800"/>
              </a:spcAft>
            </a:pPr>
            <a:r>
              <a:rPr lang="lv-LV" sz="2400" b="1" dirty="0">
                <a:solidFill>
                  <a:srgbClr val="9D2035"/>
                </a:solidFill>
                <a:latin typeface="Trebuchet MS" panose="020B0603020202020204" pitchFamily="34" charset="0"/>
                <a:cs typeface="Calibri" panose="020F0502020204030204" pitchFamily="34" charset="0"/>
              </a:rPr>
              <a:t>Stratēģisks mērķis </a:t>
            </a:r>
            <a:r>
              <a:rPr lang="lv-LV" sz="2400" dirty="0">
                <a:latin typeface="Trebuchet MS" panose="020B0603020202020204" pitchFamily="34" charset="0"/>
                <a:cs typeface="Calibri" panose="020F0502020204030204" pitchFamily="34" charset="0"/>
              </a:rPr>
              <a:t>ir pēc iespējas saglabāt esošo auditoriju īpatsvaru lineārajās un digitālajās platformās un pieaudzēt digitālajā vidē, tajā skaitā īpaši piesaistot jauniešus</a:t>
            </a:r>
          </a:p>
          <a:p>
            <a:pPr>
              <a:lnSpc>
                <a:spcPct val="107000"/>
              </a:lnSpc>
              <a:spcAft>
                <a:spcPts val="800"/>
              </a:spcAft>
            </a:pPr>
            <a:r>
              <a:rPr lang="lv-LV" sz="2400" dirty="0">
                <a:latin typeface="Trebuchet MS" panose="020B0603020202020204" pitchFamily="34" charset="0"/>
                <a:cs typeface="Calibri" panose="020F0502020204030204" pitchFamily="34" charset="0"/>
              </a:rPr>
              <a:t>Ja netiek pietiekami sasniegta bērnu un jauniešu auditorija, tas rada ilgtermiņa riskus demokrātiskajai iekārtai, informatīvajai telpai un nacionālās kultūras un identitātes saglabāšanai</a:t>
            </a:r>
          </a:p>
        </p:txBody>
      </p:sp>
    </p:spTree>
    <p:extLst>
      <p:ext uri="{BB962C8B-B14F-4D97-AF65-F5344CB8AC3E}">
        <p14:creationId xmlns:p14="http://schemas.microsoft.com/office/powerpoint/2010/main" val="1193663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FEC762E3-1C56-43E9-9C6C-E8396521FA7F}"/>
              </a:ext>
            </a:extLst>
          </p:cNvPr>
          <p:cNvGraphicFramePr>
            <a:graphicFrameLocks noGrp="1"/>
          </p:cNvGraphicFramePr>
          <p:nvPr>
            <p:extLst>
              <p:ext uri="{D42A27DB-BD31-4B8C-83A1-F6EECF244321}">
                <p14:modId xmlns:p14="http://schemas.microsoft.com/office/powerpoint/2010/main" val="3575978911"/>
              </p:ext>
            </p:extLst>
          </p:nvPr>
        </p:nvGraphicFramePr>
        <p:xfrm>
          <a:off x="560069" y="1449565"/>
          <a:ext cx="10087416" cy="4810560"/>
        </p:xfrm>
        <a:graphic>
          <a:graphicData uri="http://schemas.openxmlformats.org/drawingml/2006/table">
            <a:tbl>
              <a:tblPr firstRow="1" bandRow="1">
                <a:tableStyleId>{5C22544A-7EE6-4342-B048-85BDC9FD1C3A}</a:tableStyleId>
              </a:tblPr>
              <a:tblGrid>
                <a:gridCol w="5043708">
                  <a:extLst>
                    <a:ext uri="{9D8B030D-6E8A-4147-A177-3AD203B41FA5}">
                      <a16:colId xmlns:a16="http://schemas.microsoft.com/office/drawing/2014/main" val="3531802127"/>
                    </a:ext>
                  </a:extLst>
                </a:gridCol>
                <a:gridCol w="5043708">
                  <a:extLst>
                    <a:ext uri="{9D8B030D-6E8A-4147-A177-3AD203B41FA5}">
                      <a16:colId xmlns:a16="http://schemas.microsoft.com/office/drawing/2014/main" val="3281866381"/>
                    </a:ext>
                  </a:extLst>
                </a:gridCol>
              </a:tblGrid>
              <a:tr h="831544">
                <a:tc>
                  <a:txBody>
                    <a:bodyPr/>
                    <a:lstStyle/>
                    <a:p>
                      <a:endParaRPr lang="en-US" dirty="0"/>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9270285"/>
                  </a:ext>
                </a:extLst>
              </a:tr>
              <a:tr h="3979016">
                <a:tc>
                  <a:txBody>
                    <a:bodyPr/>
                    <a:lstStyle/>
                    <a:p>
                      <a:pPr marL="342900" indent="-342900">
                        <a:buFont typeface="Arial" panose="020B0604020202020204" pitchFamily="34" charset="0"/>
                        <a:buChar char="•"/>
                      </a:pPr>
                      <a:endParaRPr lang="lv-LV" sz="800" dirty="0">
                        <a:latin typeface="Trebuchet MS" panose="020B0603020202020204" pitchFamily="34" charset="0"/>
                      </a:endParaRPr>
                    </a:p>
                    <a:p>
                      <a:pPr marL="342900" indent="-342900">
                        <a:buFont typeface="Arial" panose="020B0604020202020204" pitchFamily="34" charset="0"/>
                        <a:buChar char="•"/>
                      </a:pPr>
                      <a:r>
                        <a:rPr lang="lv-LV" sz="2200" dirty="0">
                          <a:latin typeface="Trebuchet MS" panose="020B0603020202020204" pitchFamily="34" charset="0"/>
                        </a:rPr>
                        <a:t>Vislabāk atbilst vienotā medija būtībai, jo nodrošina satura veidošanas sinerģiju</a:t>
                      </a:r>
                    </a:p>
                    <a:p>
                      <a:pPr marL="342900" indent="-342900">
                        <a:buFont typeface="Arial" panose="020B0604020202020204" pitchFamily="34" charset="0"/>
                        <a:buChar char="•"/>
                      </a:pPr>
                      <a:r>
                        <a:rPr lang="lv-LV" sz="2200" dirty="0">
                          <a:latin typeface="Trebuchet MS" panose="020B0603020202020204" pitchFamily="34" charset="0"/>
                        </a:rPr>
                        <a:t>Optimāls nepieciešamo telpu un tehnoloģiju risinājums</a:t>
                      </a:r>
                    </a:p>
                    <a:p>
                      <a:pPr marL="342900" indent="-342900">
                        <a:buFont typeface="Arial" panose="020B0604020202020204" pitchFamily="34" charset="0"/>
                        <a:buChar char="•"/>
                      </a:pPr>
                      <a:r>
                        <a:rPr lang="lv-LV" sz="2200" dirty="0">
                          <a:latin typeface="Trebuchet MS" panose="020B0603020202020204" pitchFamily="34" charset="0"/>
                        </a:rPr>
                        <a:t>Būvniecības laikā var turpināt strādāt esošā LR un LTV infrastruktūra</a:t>
                      </a:r>
                    </a:p>
                    <a:p>
                      <a:pPr marL="342900" indent="-342900">
                        <a:buFont typeface="Arial" panose="020B0604020202020204" pitchFamily="34" charset="0"/>
                        <a:buChar char="•"/>
                      </a:pPr>
                      <a:r>
                        <a:rPr lang="lv-LV" sz="2200" dirty="0">
                          <a:latin typeface="Trebuchet MS" panose="020B0603020202020204" pitchFamily="34" charset="0"/>
                        </a:rPr>
                        <a:t>Iespēja atgūt līdzekļus, pārdodot vai izmantojot citiem mērķiem esošās LR un LTV ēkas</a:t>
                      </a:r>
                    </a:p>
                  </a:txBody>
                  <a:tcP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lang="lv-LV" sz="800" dirty="0">
                        <a:latin typeface="Trebuchet MS" panose="020B0603020202020204" pitchFamily="34" charset="0"/>
                      </a:endParaRPr>
                    </a:p>
                    <a:p>
                      <a:pPr marL="285750" indent="-285750">
                        <a:buFont typeface="Arial" panose="020B0604020202020204" pitchFamily="34" charset="0"/>
                        <a:buChar char="•"/>
                      </a:pPr>
                      <a:r>
                        <a:rPr lang="lv-LV" sz="2200" dirty="0">
                          <a:latin typeface="Trebuchet MS" panose="020B0603020202020204" pitchFamily="34" charset="0"/>
                        </a:rPr>
                        <a:t>Var būt grūtības ar nepieciešamā zemesgabala atrašanu</a:t>
                      </a:r>
                    </a:p>
                    <a:p>
                      <a:pPr marL="285750" indent="-285750">
                        <a:buFont typeface="Arial" panose="020B0604020202020204" pitchFamily="34" charset="0"/>
                        <a:buChar char="•"/>
                      </a:pPr>
                      <a:r>
                        <a:rPr lang="lv-LV" sz="2200" dirty="0">
                          <a:latin typeface="Trebuchet MS" panose="020B0603020202020204" pitchFamily="34" charset="0"/>
                        </a:rPr>
                        <a:t>Paredz lielas izmaksas, jo nepieciešamas gan jaunas telpas, gan lielākā daļa jaunas tehnoloģijas</a:t>
                      </a:r>
                    </a:p>
                    <a:p>
                      <a:pPr marL="285750" indent="-285750">
                        <a:buFont typeface="Arial" panose="020B0604020202020204" pitchFamily="34" charset="0"/>
                        <a:buChar char="•"/>
                      </a:pPr>
                      <a:r>
                        <a:rPr lang="lv-LV" sz="2200" dirty="0">
                          <a:latin typeface="Trebuchet MS" panose="020B0603020202020204" pitchFamily="34" charset="0"/>
                        </a:rPr>
                        <a:t>Vēsturiskās LR 1.studijas zaudēšana (ja tiek būtiski mainīts līdzšinējais LR vēsturiskās ēkas pielietojums).</a:t>
                      </a:r>
                    </a:p>
                    <a:p>
                      <a:endParaRPr lang="en-US" dirty="0"/>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2034835"/>
                  </a:ext>
                </a:extLst>
              </a:tr>
            </a:tbl>
          </a:graphicData>
        </a:graphic>
      </p:graphicFrame>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PRIEKŠROCĪBAS UN TRŪKUMI</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29</a:t>
              </a:r>
              <a:endParaRPr lang="en-US" sz="3600" dirty="0">
                <a:solidFill>
                  <a:schemeClr val="bg1"/>
                </a:solidFill>
                <a:latin typeface="Trebuchet MS" panose="020B0603020202020204" pitchFamily="34" charset="0"/>
                <a:cs typeface="Calibri" panose="020F0502020204030204" pitchFamily="34" charset="0"/>
              </a:endParaRPr>
            </a:p>
          </p:txBody>
        </p:sp>
      </p:grpSp>
      <p:sp>
        <p:nvSpPr>
          <p:cNvPr id="14" name="Oval 13">
            <a:extLst>
              <a:ext uri="{FF2B5EF4-FFF2-40B4-BE49-F238E27FC236}">
                <a16:creationId xmlns:a16="http://schemas.microsoft.com/office/drawing/2014/main" id="{A10508A7-D492-4A61-B4F1-22F3727A128F}"/>
              </a:ext>
            </a:extLst>
          </p:cNvPr>
          <p:cNvSpPr/>
          <p:nvPr/>
        </p:nvSpPr>
        <p:spPr>
          <a:xfrm>
            <a:off x="2649007" y="1511109"/>
            <a:ext cx="612942" cy="612942"/>
          </a:xfrm>
          <a:prstGeom prst="ellipse">
            <a:avLst/>
          </a:prstGeom>
          <a:solidFill>
            <a:srgbClr val="51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b="1" dirty="0">
                <a:latin typeface="Trebuchet MS" panose="020B0603020202020204" pitchFamily="34" charset="0"/>
              </a:rPr>
              <a:t>+</a:t>
            </a:r>
            <a:endParaRPr lang="en-US" sz="4400" b="1" dirty="0">
              <a:latin typeface="Trebuchet MS" panose="020B0603020202020204" pitchFamily="34" charset="0"/>
            </a:endParaRPr>
          </a:p>
        </p:txBody>
      </p:sp>
      <p:sp>
        <p:nvSpPr>
          <p:cNvPr id="15" name="Oval 14">
            <a:extLst>
              <a:ext uri="{FF2B5EF4-FFF2-40B4-BE49-F238E27FC236}">
                <a16:creationId xmlns:a16="http://schemas.microsoft.com/office/drawing/2014/main" id="{82C310D4-C764-414D-B281-48BEA92D6986}"/>
              </a:ext>
            </a:extLst>
          </p:cNvPr>
          <p:cNvSpPr/>
          <p:nvPr/>
        </p:nvSpPr>
        <p:spPr>
          <a:xfrm>
            <a:off x="7953700" y="1511109"/>
            <a:ext cx="612942" cy="612942"/>
          </a:xfrm>
          <a:prstGeom prst="ellipse">
            <a:avLst/>
          </a:prstGeom>
          <a:solidFill>
            <a:srgbClr val="51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b="1" dirty="0">
                <a:latin typeface="Trebuchet MS" panose="020B0603020202020204" pitchFamily="34" charset="0"/>
              </a:rPr>
              <a:t>-</a:t>
            </a:r>
            <a:endParaRPr lang="en-US" sz="4400" b="1" dirty="0">
              <a:latin typeface="Trebuchet MS" panose="020B0603020202020204" pitchFamily="34" charset="0"/>
            </a:endParaRPr>
          </a:p>
        </p:txBody>
      </p:sp>
    </p:spTree>
    <p:extLst>
      <p:ext uri="{BB962C8B-B14F-4D97-AF65-F5344CB8AC3E}">
        <p14:creationId xmlns:p14="http://schemas.microsoft.com/office/powerpoint/2010/main" val="79330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PĀRMAIŅU GAITA</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30</a:t>
              </a:r>
              <a:endParaRPr lang="en-US" sz="3600" dirty="0">
                <a:solidFill>
                  <a:schemeClr val="bg1"/>
                </a:solidFill>
                <a:latin typeface="Trebuchet MS" panose="020B0603020202020204" pitchFamily="34" charset="0"/>
                <a:cs typeface="Calibri" panose="020F0502020204030204" pitchFamily="34" charset="0"/>
              </a:endParaRPr>
            </a:p>
          </p:txBody>
        </p:sp>
      </p:grpSp>
      <p:sp>
        <p:nvSpPr>
          <p:cNvPr id="91" name="Content Placeholder 18">
            <a:extLst>
              <a:ext uri="{FF2B5EF4-FFF2-40B4-BE49-F238E27FC236}">
                <a16:creationId xmlns:a16="http://schemas.microsoft.com/office/drawing/2014/main" id="{B3B2E126-40BE-4B76-9E85-14F50281B400}"/>
              </a:ext>
            </a:extLst>
          </p:cNvPr>
          <p:cNvSpPr>
            <a:spLocks noGrp="1"/>
          </p:cNvSpPr>
          <p:nvPr>
            <p:ph idx="1"/>
          </p:nvPr>
        </p:nvSpPr>
        <p:spPr>
          <a:xfrm>
            <a:off x="560070" y="1594338"/>
            <a:ext cx="10184130" cy="4582625"/>
          </a:xfrm>
        </p:spPr>
        <p:txBody>
          <a:bodyPr anchor="ctr">
            <a:noAutofit/>
          </a:bodyPr>
          <a:lstStyle/>
          <a:p>
            <a:pPr>
              <a:lnSpc>
                <a:spcPct val="107000"/>
              </a:lnSpc>
              <a:spcBef>
                <a:spcPts val="0"/>
              </a:spcBef>
            </a:pPr>
            <a:r>
              <a:rPr lang="lv-LV" sz="2400" dirty="0">
                <a:latin typeface="Trebuchet MS" panose="020B0603020202020204" pitchFamily="34" charset="0"/>
              </a:rPr>
              <a:t>Tiesiskā ietvara sagatavošana </a:t>
            </a:r>
          </a:p>
          <a:p>
            <a:pPr marL="0" indent="0">
              <a:lnSpc>
                <a:spcPct val="107000"/>
              </a:lnSpc>
              <a:spcBef>
                <a:spcPts val="0"/>
              </a:spcBef>
              <a:buNone/>
            </a:pPr>
            <a:r>
              <a:rPr lang="lv-LV" sz="2400" dirty="0">
                <a:solidFill>
                  <a:srgbClr val="9D2035"/>
                </a:solidFill>
                <a:latin typeface="Trebuchet MS" panose="020B0603020202020204" pitchFamily="34" charset="0"/>
              </a:rPr>
              <a:t>(2022.gada februāris-2022.gada novembris)</a:t>
            </a:r>
          </a:p>
          <a:p>
            <a:pPr marL="0" indent="0">
              <a:lnSpc>
                <a:spcPct val="107000"/>
              </a:lnSpc>
              <a:spcBef>
                <a:spcPts val="0"/>
              </a:spcBef>
              <a:buNone/>
            </a:pPr>
            <a:endParaRPr lang="lv-LV" sz="600" dirty="0">
              <a:latin typeface="Trebuchet MS" panose="020B0603020202020204" pitchFamily="34" charset="0"/>
            </a:endParaRPr>
          </a:p>
          <a:p>
            <a:pPr>
              <a:lnSpc>
                <a:spcPct val="107000"/>
              </a:lnSpc>
              <a:spcBef>
                <a:spcPts val="0"/>
              </a:spcBef>
            </a:pPr>
            <a:r>
              <a:rPr lang="lv-LV" sz="2400" dirty="0">
                <a:latin typeface="Trebuchet MS" panose="020B0603020202020204" pitchFamily="34" charset="0"/>
              </a:rPr>
              <a:t>Budžeta plānošana</a:t>
            </a:r>
          </a:p>
          <a:p>
            <a:pPr marL="0" indent="0">
              <a:lnSpc>
                <a:spcPct val="107000"/>
              </a:lnSpc>
              <a:spcBef>
                <a:spcPts val="0"/>
              </a:spcBef>
              <a:buNone/>
            </a:pPr>
            <a:r>
              <a:rPr lang="lv-LV" sz="2400" dirty="0">
                <a:solidFill>
                  <a:srgbClr val="9D2035"/>
                </a:solidFill>
                <a:latin typeface="Trebuchet MS" panose="020B0603020202020204" pitchFamily="34" charset="0"/>
              </a:rPr>
              <a:t>(2022.gada februāris-2022.novembris)</a:t>
            </a:r>
          </a:p>
          <a:p>
            <a:pPr marL="0" indent="0">
              <a:lnSpc>
                <a:spcPct val="107000"/>
              </a:lnSpc>
              <a:spcBef>
                <a:spcPts val="0"/>
              </a:spcBef>
              <a:buNone/>
            </a:pPr>
            <a:endParaRPr lang="lv-LV" sz="600" dirty="0">
              <a:latin typeface="Trebuchet MS" panose="020B0603020202020204" pitchFamily="34" charset="0"/>
            </a:endParaRPr>
          </a:p>
          <a:p>
            <a:pPr>
              <a:lnSpc>
                <a:spcPct val="107000"/>
              </a:lnSpc>
              <a:spcBef>
                <a:spcPts val="0"/>
              </a:spcBef>
            </a:pPr>
            <a:r>
              <a:rPr lang="lv-LV" sz="2400" dirty="0">
                <a:latin typeface="Trebuchet MS" panose="020B0603020202020204" pitchFamily="34" charset="0"/>
              </a:rPr>
              <a:t>Reorganizācijas sagatavošana un īstenošana </a:t>
            </a:r>
          </a:p>
          <a:p>
            <a:pPr marL="0" indent="0">
              <a:lnSpc>
                <a:spcPct val="107000"/>
              </a:lnSpc>
              <a:spcBef>
                <a:spcPts val="0"/>
              </a:spcBef>
              <a:buNone/>
            </a:pPr>
            <a:r>
              <a:rPr lang="lv-LV" sz="2400" dirty="0">
                <a:solidFill>
                  <a:srgbClr val="9D2035"/>
                </a:solidFill>
                <a:latin typeface="Trebuchet MS" panose="020B0603020202020204" pitchFamily="34" charset="0"/>
              </a:rPr>
              <a:t>(2023.gada marts-2023.gada decembris)</a:t>
            </a:r>
          </a:p>
          <a:p>
            <a:pPr marL="0" indent="0">
              <a:lnSpc>
                <a:spcPct val="107000"/>
              </a:lnSpc>
              <a:spcBef>
                <a:spcPts val="0"/>
              </a:spcBef>
              <a:buNone/>
            </a:pPr>
            <a:endParaRPr lang="lv-LV" sz="600" dirty="0">
              <a:latin typeface="Trebuchet MS" panose="020B0603020202020204" pitchFamily="34" charset="0"/>
            </a:endParaRPr>
          </a:p>
          <a:p>
            <a:pPr>
              <a:lnSpc>
                <a:spcPct val="107000"/>
              </a:lnSpc>
              <a:spcBef>
                <a:spcPts val="0"/>
              </a:spcBef>
            </a:pPr>
            <a:r>
              <a:rPr lang="lv-LV" sz="2400" dirty="0">
                <a:latin typeface="Trebuchet MS" panose="020B0603020202020204" pitchFamily="34" charset="0"/>
              </a:rPr>
              <a:t>Uzņēmuma struktūrvienību pārveide </a:t>
            </a:r>
          </a:p>
          <a:p>
            <a:pPr marL="0" indent="0">
              <a:lnSpc>
                <a:spcPct val="107000"/>
              </a:lnSpc>
              <a:spcBef>
                <a:spcPts val="0"/>
              </a:spcBef>
              <a:buNone/>
            </a:pPr>
            <a:r>
              <a:rPr lang="lv-LV" sz="2400" dirty="0">
                <a:solidFill>
                  <a:srgbClr val="9D2035"/>
                </a:solidFill>
                <a:latin typeface="Trebuchet MS" panose="020B0603020202020204" pitchFamily="34" charset="0"/>
              </a:rPr>
              <a:t>(2024.gada janvāris-2028.gada decembris)</a:t>
            </a:r>
          </a:p>
          <a:p>
            <a:pPr marL="0" indent="0">
              <a:lnSpc>
                <a:spcPct val="107000"/>
              </a:lnSpc>
              <a:spcBef>
                <a:spcPts val="0"/>
              </a:spcBef>
              <a:buNone/>
            </a:pPr>
            <a:endParaRPr lang="lv-LV" sz="600" dirty="0">
              <a:latin typeface="Trebuchet MS" panose="020B0603020202020204" pitchFamily="34" charset="0"/>
            </a:endParaRPr>
          </a:p>
          <a:p>
            <a:pPr>
              <a:lnSpc>
                <a:spcPct val="107000"/>
              </a:lnSpc>
              <a:spcBef>
                <a:spcPts val="0"/>
              </a:spcBef>
            </a:pPr>
            <a:r>
              <a:rPr lang="lv-LV" sz="2400" dirty="0">
                <a:latin typeface="Trebuchet MS" panose="020B0603020202020204" pitchFamily="34" charset="0"/>
              </a:rPr>
              <a:t>Vienota medija ēkas projektēšana un būvniecība </a:t>
            </a:r>
          </a:p>
          <a:p>
            <a:pPr marL="0" indent="0">
              <a:lnSpc>
                <a:spcPct val="107000"/>
              </a:lnSpc>
              <a:spcBef>
                <a:spcPts val="0"/>
              </a:spcBef>
              <a:buNone/>
            </a:pPr>
            <a:r>
              <a:rPr lang="lv-LV" sz="2400" dirty="0">
                <a:solidFill>
                  <a:srgbClr val="9D2035"/>
                </a:solidFill>
                <a:latin typeface="Trebuchet MS" panose="020B0603020202020204" pitchFamily="34" charset="0"/>
              </a:rPr>
              <a:t>(2023.janvāris-2029.decembris)</a:t>
            </a:r>
          </a:p>
        </p:txBody>
      </p:sp>
    </p:spTree>
    <p:extLst>
      <p:ext uri="{BB962C8B-B14F-4D97-AF65-F5344CB8AC3E}">
        <p14:creationId xmlns:p14="http://schemas.microsoft.com/office/powerpoint/2010/main" val="33661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DEMOKRĀTIJAS STIPRINĀŠANA</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3</a:t>
              </a:r>
              <a:endParaRPr lang="en-US" sz="3600" dirty="0">
                <a:solidFill>
                  <a:schemeClr val="bg1"/>
                </a:solidFill>
                <a:latin typeface="Trebuchet MS" panose="020B0603020202020204" pitchFamily="34" charset="0"/>
                <a:cs typeface="Calibri" panose="020F0502020204030204" pitchFamily="34" charset="0"/>
              </a:endParaRPr>
            </a:p>
          </p:txBody>
        </p:sp>
      </p:grpSp>
      <p:sp>
        <p:nvSpPr>
          <p:cNvPr id="12" name="Content Placeholder 18">
            <a:extLst>
              <a:ext uri="{FF2B5EF4-FFF2-40B4-BE49-F238E27FC236}">
                <a16:creationId xmlns:a16="http://schemas.microsoft.com/office/drawing/2014/main" id="{BCCE719F-FDEC-4DD4-9E44-F074786CA183}"/>
              </a:ext>
            </a:extLst>
          </p:cNvPr>
          <p:cNvSpPr>
            <a:spLocks noGrp="1"/>
          </p:cNvSpPr>
          <p:nvPr>
            <p:ph idx="1"/>
          </p:nvPr>
        </p:nvSpPr>
        <p:spPr>
          <a:xfrm>
            <a:off x="560070" y="1594338"/>
            <a:ext cx="10000867" cy="4582625"/>
          </a:xfrm>
        </p:spPr>
        <p:txBody>
          <a:bodyPr anchor="ctr">
            <a:noAutofit/>
          </a:bodyPr>
          <a:lstStyle/>
          <a:p>
            <a:pPr>
              <a:lnSpc>
                <a:spcPct val="107000"/>
              </a:lnSpc>
              <a:spcAft>
                <a:spcPts val="800"/>
              </a:spcAft>
            </a:pPr>
            <a:r>
              <a:rPr lang="lv-LV" sz="2400" dirty="0">
                <a:latin typeface="Trebuchet MS" panose="020B0603020202020204" pitchFamily="34" charset="0"/>
                <a:cs typeface="Calibri" panose="020F0502020204030204" pitchFamily="34" charset="0"/>
              </a:rPr>
              <a:t>Apvienojot medijus un nodrošinot atbilstošu finansējumu, tiks sasniegts būtisks sabiedriskais labums un dots impulss Latvijas mediju telpas attīstībai, kā arī tiks stiprināta demokrātija un veicināta labklājība</a:t>
            </a:r>
          </a:p>
          <a:p>
            <a:pPr>
              <a:lnSpc>
                <a:spcPct val="107000"/>
              </a:lnSpc>
              <a:spcAft>
                <a:spcPts val="800"/>
              </a:spcAft>
            </a:pPr>
            <a:r>
              <a:rPr lang="lv-LV" sz="2400" dirty="0">
                <a:latin typeface="Trebuchet MS" panose="020B0603020202020204" pitchFamily="34" charset="0"/>
                <a:cs typeface="Calibri" panose="020F0502020204030204" pitchFamily="34" charset="0"/>
              </a:rPr>
              <a:t>Ar vienotu sabiedrisko pasūtījumu un vienotu digitālo un attīstības stratēģiju tiks labāk nodrošināta lineārā satura pielāgošana digitālo platformu vajadzībām, būtiski palielinot auditorijas sasniedzamību </a:t>
            </a:r>
          </a:p>
          <a:p>
            <a:pPr>
              <a:lnSpc>
                <a:spcPct val="107000"/>
              </a:lnSpc>
              <a:spcAft>
                <a:spcPts val="800"/>
              </a:spcAft>
            </a:pPr>
            <a:r>
              <a:rPr lang="lv-LV" sz="2400" dirty="0">
                <a:latin typeface="Trebuchet MS" panose="020B0603020202020204" pitchFamily="34" charset="0"/>
                <a:cs typeface="Calibri" panose="020F0502020204030204" pitchFamily="34" charset="0"/>
              </a:rPr>
              <a:t>Iespēja veltīt vairāk resursu jauniešu, pusaudžu un bērnu satura attīstībai un vienotas informatīvas telpas stiprināšanai, kā arī nodrošināt ziņu un informatīvi analītiskā satura daudzveidības saglabāšanu atbilstoši sabiedriskā medija misijai  </a:t>
            </a:r>
          </a:p>
        </p:txBody>
      </p:sp>
    </p:spTree>
    <p:extLst>
      <p:ext uri="{BB962C8B-B14F-4D97-AF65-F5344CB8AC3E}">
        <p14:creationId xmlns:p14="http://schemas.microsoft.com/office/powerpoint/2010/main" val="70409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KONCEPCIJAS IZSTRĀDĀŠANA</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4</a:t>
              </a:r>
              <a:endParaRPr lang="en-US" sz="3600" dirty="0">
                <a:solidFill>
                  <a:schemeClr val="bg1"/>
                </a:solidFill>
                <a:latin typeface="Trebuchet MS" panose="020B0603020202020204" pitchFamily="34" charset="0"/>
                <a:cs typeface="Calibri" panose="020F0502020204030204" pitchFamily="34" charset="0"/>
              </a:endParaRPr>
            </a:p>
          </p:txBody>
        </p:sp>
      </p:grpSp>
      <p:sp>
        <p:nvSpPr>
          <p:cNvPr id="12" name="Content Placeholder 18">
            <a:extLst>
              <a:ext uri="{FF2B5EF4-FFF2-40B4-BE49-F238E27FC236}">
                <a16:creationId xmlns:a16="http://schemas.microsoft.com/office/drawing/2014/main" id="{BCCE719F-FDEC-4DD4-9E44-F074786CA183}"/>
              </a:ext>
            </a:extLst>
          </p:cNvPr>
          <p:cNvSpPr>
            <a:spLocks noGrp="1"/>
          </p:cNvSpPr>
          <p:nvPr>
            <p:ph idx="1"/>
          </p:nvPr>
        </p:nvSpPr>
        <p:spPr>
          <a:xfrm>
            <a:off x="560070" y="1594338"/>
            <a:ext cx="10000867" cy="4582625"/>
          </a:xfrm>
        </p:spPr>
        <p:txBody>
          <a:bodyPr anchor="ctr">
            <a:noAutofit/>
          </a:bodyPr>
          <a:lstStyle/>
          <a:p>
            <a:pPr>
              <a:lnSpc>
                <a:spcPct val="107000"/>
              </a:lnSpc>
              <a:spcAft>
                <a:spcPts val="800"/>
              </a:spcAft>
            </a:pPr>
            <a:r>
              <a:rPr lang="lv-LV" sz="2400" dirty="0">
                <a:latin typeface="Trebuchet MS" panose="020B0603020202020204" pitchFamily="34" charset="0"/>
                <a:cs typeface="Calibri" panose="020F0502020204030204" pitchFamily="34" charset="0"/>
              </a:rPr>
              <a:t>No koncepcijas izstrādes un apvienošanas procesa sākotnējās stadijas darbā tika iesaistīti sabiedrisko mediju darbinieki, jo SEPLP apzinās mediju uzņēmumu specifiku, kurā žurnālisti un citi radošie darbinieki ir uzņēmuma galvenā un lielākā vērtība, kā arī sava veida pieredzes un ekspertīzes krātuve </a:t>
            </a:r>
          </a:p>
          <a:p>
            <a:pPr>
              <a:lnSpc>
                <a:spcPct val="107000"/>
              </a:lnSpc>
              <a:spcAft>
                <a:spcPts val="800"/>
              </a:spcAft>
            </a:pPr>
            <a:r>
              <a:rPr lang="lv-LV" sz="2400" dirty="0">
                <a:latin typeface="Trebuchet MS" panose="020B0603020202020204" pitchFamily="34" charset="0"/>
                <a:cs typeface="Calibri" panose="020F0502020204030204" pitchFamily="34" charset="0"/>
              </a:rPr>
              <a:t>Izstrādes gaitā SEPLP konsultējās ar Igaunijas un Lietuvas sabiedrisko mediju pārstāvjiem, Latvijas augstskolu pārstāvjiem, kas specializējušies mediju darbības jautājumos, ar Baltijas mediju izcilības centra pārstāvi, kā arī ar pārvaldības, juridiskajiem un būvniecības speciālistiem </a:t>
            </a:r>
          </a:p>
        </p:txBody>
      </p:sp>
    </p:spTree>
    <p:extLst>
      <p:ext uri="{BB962C8B-B14F-4D97-AF65-F5344CB8AC3E}">
        <p14:creationId xmlns:p14="http://schemas.microsoft.com/office/powerpoint/2010/main" val="1472603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ESOŠĀ SITUĀCIJA UZŅĒMUMOS</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5</a:t>
              </a:r>
              <a:endParaRPr lang="en-US" sz="3600" dirty="0">
                <a:solidFill>
                  <a:schemeClr val="bg1"/>
                </a:solidFill>
                <a:latin typeface="Trebuchet MS" panose="020B0603020202020204" pitchFamily="34" charset="0"/>
                <a:cs typeface="Calibri" panose="020F0502020204030204" pitchFamily="34" charset="0"/>
              </a:endParaRPr>
            </a:p>
          </p:txBody>
        </p:sp>
      </p:grpSp>
      <p:sp>
        <p:nvSpPr>
          <p:cNvPr id="12" name="Content Placeholder 18">
            <a:extLst>
              <a:ext uri="{FF2B5EF4-FFF2-40B4-BE49-F238E27FC236}">
                <a16:creationId xmlns:a16="http://schemas.microsoft.com/office/drawing/2014/main" id="{BCCE719F-FDEC-4DD4-9E44-F074786CA183}"/>
              </a:ext>
            </a:extLst>
          </p:cNvPr>
          <p:cNvSpPr>
            <a:spLocks noGrp="1"/>
          </p:cNvSpPr>
          <p:nvPr>
            <p:ph idx="1"/>
          </p:nvPr>
        </p:nvSpPr>
        <p:spPr>
          <a:xfrm>
            <a:off x="560070" y="1594338"/>
            <a:ext cx="10000867" cy="4582625"/>
          </a:xfrm>
        </p:spPr>
        <p:txBody>
          <a:bodyPr anchor="ctr">
            <a:noAutofit/>
          </a:bodyPr>
          <a:lstStyle/>
          <a:p>
            <a:pPr>
              <a:spcAft>
                <a:spcPts val="800"/>
              </a:spcAft>
            </a:pPr>
            <a:r>
              <a:rPr lang="lv-LV" sz="2000" dirty="0">
                <a:latin typeface="Trebuchet MS" panose="020B0603020202020204" pitchFamily="34" charset="0"/>
                <a:cs typeface="Calibri" panose="020F0502020204030204" pitchFamily="34" charset="0"/>
              </a:rPr>
              <a:t>LTV </a:t>
            </a:r>
            <a:r>
              <a:rPr lang="lv-LV" sz="2000" b="1" dirty="0">
                <a:solidFill>
                  <a:srgbClr val="9D2035"/>
                </a:solidFill>
                <a:latin typeface="Trebuchet MS" panose="020B0603020202020204" pitchFamily="34" charset="0"/>
                <a:cs typeface="Calibri" panose="020F0502020204030204" pitchFamily="34" charset="0"/>
              </a:rPr>
              <a:t>482</a:t>
            </a:r>
            <a:r>
              <a:rPr lang="lv-LV" sz="2000" dirty="0">
                <a:latin typeface="Trebuchet MS" panose="020B0603020202020204" pitchFamily="34" charset="0"/>
                <a:cs typeface="Calibri" panose="020F0502020204030204" pitchFamily="34" charset="0"/>
              </a:rPr>
              <a:t> štata vietas, </a:t>
            </a:r>
            <a:r>
              <a:rPr lang="lv-LV" sz="2000" b="1" dirty="0">
                <a:solidFill>
                  <a:srgbClr val="9D2035"/>
                </a:solidFill>
                <a:latin typeface="Trebuchet MS" panose="020B0603020202020204" pitchFamily="34" charset="0"/>
                <a:cs typeface="Calibri" panose="020F0502020204030204" pitchFamily="34" charset="0"/>
              </a:rPr>
              <a:t>141</a:t>
            </a:r>
            <a:r>
              <a:rPr lang="lv-LV" sz="2000" dirty="0">
                <a:latin typeface="Trebuchet MS" panose="020B0603020202020204" pitchFamily="34" charset="0"/>
                <a:cs typeface="Calibri" panose="020F0502020204030204" pitchFamily="34" charset="0"/>
              </a:rPr>
              <a:t> autors; LR </a:t>
            </a:r>
            <a:r>
              <a:rPr lang="lv-LV" sz="2000" b="1" dirty="0">
                <a:solidFill>
                  <a:srgbClr val="9D2035"/>
                </a:solidFill>
                <a:latin typeface="Trebuchet MS" panose="020B0603020202020204" pitchFamily="34" charset="0"/>
                <a:cs typeface="Calibri" panose="020F0502020204030204" pitchFamily="34" charset="0"/>
              </a:rPr>
              <a:t>293</a:t>
            </a:r>
            <a:r>
              <a:rPr lang="lv-LV" sz="2000" dirty="0">
                <a:latin typeface="Trebuchet MS" panose="020B0603020202020204" pitchFamily="34" charset="0"/>
                <a:cs typeface="Calibri" panose="020F0502020204030204" pitchFamily="34" charset="0"/>
              </a:rPr>
              <a:t> štata vietas, ap </a:t>
            </a:r>
            <a:r>
              <a:rPr lang="lv-LV" sz="2000" b="1" dirty="0">
                <a:solidFill>
                  <a:srgbClr val="9D2035"/>
                </a:solidFill>
                <a:latin typeface="Trebuchet MS" panose="020B0603020202020204" pitchFamily="34" charset="0"/>
                <a:cs typeface="Calibri" panose="020F0502020204030204" pitchFamily="34" charset="0"/>
              </a:rPr>
              <a:t>600</a:t>
            </a:r>
            <a:r>
              <a:rPr lang="lv-LV" sz="2000" dirty="0">
                <a:latin typeface="Trebuchet MS" panose="020B0603020202020204" pitchFamily="34" charset="0"/>
                <a:cs typeface="Calibri" panose="020F0502020204030204" pitchFamily="34" charset="0"/>
              </a:rPr>
              <a:t> autori </a:t>
            </a:r>
          </a:p>
          <a:p>
            <a:pPr>
              <a:spcAft>
                <a:spcPts val="800"/>
              </a:spcAft>
            </a:pPr>
            <a:r>
              <a:rPr lang="lv-LV" sz="2000" dirty="0">
                <a:latin typeface="Trebuchet MS" panose="020B0603020202020204" pitchFamily="34" charset="0"/>
                <a:cs typeface="Calibri" panose="020F0502020204030204" pitchFamily="34" charset="0"/>
              </a:rPr>
              <a:t>Budžets 2021.gadā LTV </a:t>
            </a:r>
            <a:r>
              <a:rPr lang="lv-LV" sz="2000" dirty="0">
                <a:effectLst/>
                <a:latin typeface="Calibri" panose="020F0502020204030204" pitchFamily="34" charset="0"/>
                <a:ea typeface="Calibri" panose="020F0502020204030204" pitchFamily="34" charset="0"/>
                <a:cs typeface="Calibri" panose="020F0502020204030204" pitchFamily="34" charset="0"/>
              </a:rPr>
              <a:t>–</a:t>
            </a:r>
            <a:r>
              <a:rPr lang="lv-LV" sz="2000" dirty="0">
                <a:latin typeface="Trebuchet MS" panose="020B0603020202020204" pitchFamily="34" charset="0"/>
                <a:cs typeface="Calibri" panose="020F0502020204030204" pitchFamily="34" charset="0"/>
              </a:rPr>
              <a:t> </a:t>
            </a:r>
            <a:r>
              <a:rPr lang="lv-LV" sz="2000" b="1" dirty="0">
                <a:solidFill>
                  <a:srgbClr val="9D2035"/>
                </a:solidFill>
                <a:latin typeface="Trebuchet MS" panose="020B0603020202020204" pitchFamily="34" charset="0"/>
                <a:cs typeface="Calibri" panose="020F0502020204030204" pitchFamily="34" charset="0"/>
              </a:rPr>
              <a:t>25,9 milj. EUR</a:t>
            </a:r>
            <a:r>
              <a:rPr lang="lv-LV" sz="2000" dirty="0">
                <a:latin typeface="Trebuchet MS" panose="020B0603020202020204" pitchFamily="34" charset="0"/>
                <a:cs typeface="Calibri" panose="020F0502020204030204" pitchFamily="34" charset="0"/>
              </a:rPr>
              <a:t>; LR </a:t>
            </a:r>
            <a:r>
              <a:rPr lang="lv-LV" sz="2000" dirty="0">
                <a:effectLst/>
                <a:latin typeface="Calibri" panose="020F0502020204030204" pitchFamily="34" charset="0"/>
                <a:ea typeface="Calibri" panose="020F0502020204030204" pitchFamily="34" charset="0"/>
                <a:cs typeface="Calibri" panose="020F0502020204030204" pitchFamily="34" charset="0"/>
              </a:rPr>
              <a:t>–</a:t>
            </a:r>
            <a:r>
              <a:rPr lang="lv-LV" sz="2000" dirty="0">
                <a:latin typeface="Trebuchet MS" panose="020B0603020202020204" pitchFamily="34" charset="0"/>
                <a:cs typeface="Calibri" panose="020F0502020204030204" pitchFamily="34" charset="0"/>
              </a:rPr>
              <a:t> </a:t>
            </a:r>
            <a:r>
              <a:rPr lang="lv-LV" sz="2000" b="1" dirty="0">
                <a:solidFill>
                  <a:srgbClr val="9D2035"/>
                </a:solidFill>
                <a:latin typeface="Trebuchet MS" panose="020B0603020202020204" pitchFamily="34" charset="0"/>
                <a:cs typeface="Calibri" panose="020F0502020204030204" pitchFamily="34" charset="0"/>
              </a:rPr>
              <a:t>12,2 milj. EUR  </a:t>
            </a:r>
          </a:p>
          <a:p>
            <a:pPr>
              <a:spcAft>
                <a:spcPts val="800"/>
              </a:spcAft>
            </a:pPr>
            <a:r>
              <a:rPr lang="lv-LV" sz="2000" dirty="0">
                <a:latin typeface="Trebuchet MS" panose="020B0603020202020204" pitchFamily="34" charset="0"/>
                <a:cs typeface="Calibri" panose="020F0502020204030204" pitchFamily="34" charset="0"/>
              </a:rPr>
              <a:t>LR trīs valdes locekļi, LTV viens (plānoti trīs) </a:t>
            </a:r>
          </a:p>
          <a:p>
            <a:pPr>
              <a:spcAft>
                <a:spcPts val="800"/>
              </a:spcAft>
            </a:pPr>
            <a:r>
              <a:rPr lang="lv-LV" sz="2000" dirty="0">
                <a:latin typeface="Trebuchet MS" panose="020B0603020202020204" pitchFamily="34" charset="0"/>
                <a:cs typeface="Calibri" panose="020F0502020204030204" pitchFamily="34" charset="0"/>
              </a:rPr>
              <a:t>LR arodbiedrība </a:t>
            </a:r>
            <a:r>
              <a:rPr lang="lv-LV" sz="2000" dirty="0">
                <a:effectLst/>
                <a:latin typeface="Calibri" panose="020F0502020204030204" pitchFamily="34" charset="0"/>
                <a:ea typeface="Calibri" panose="020F0502020204030204" pitchFamily="34" charset="0"/>
                <a:cs typeface="Calibri" panose="020F0502020204030204" pitchFamily="34" charset="0"/>
              </a:rPr>
              <a:t>–</a:t>
            </a:r>
            <a:r>
              <a:rPr lang="lv-LV" sz="2000" dirty="0">
                <a:latin typeface="Trebuchet MS" panose="020B0603020202020204" pitchFamily="34" charset="0"/>
                <a:cs typeface="Calibri" panose="020F0502020204030204" pitchFamily="34" charset="0"/>
              </a:rPr>
              <a:t> </a:t>
            </a:r>
            <a:r>
              <a:rPr lang="lv-LV" sz="2000" b="1" dirty="0">
                <a:solidFill>
                  <a:srgbClr val="9D2035"/>
                </a:solidFill>
                <a:latin typeface="Trebuchet MS" panose="020B0603020202020204" pitchFamily="34" charset="0"/>
                <a:cs typeface="Calibri" panose="020F0502020204030204" pitchFamily="34" charset="0"/>
              </a:rPr>
              <a:t>183</a:t>
            </a:r>
            <a:r>
              <a:rPr lang="lv-LV" sz="2000" dirty="0">
                <a:latin typeface="Trebuchet MS" panose="020B0603020202020204" pitchFamily="34" charset="0"/>
                <a:cs typeface="Calibri" panose="020F0502020204030204" pitchFamily="34" charset="0"/>
              </a:rPr>
              <a:t> biedri; LTV divas arodbiedrības </a:t>
            </a:r>
            <a:r>
              <a:rPr lang="lv-LV" sz="2000" dirty="0">
                <a:effectLst/>
                <a:latin typeface="Calibri" panose="020F0502020204030204" pitchFamily="34" charset="0"/>
                <a:ea typeface="Calibri" panose="020F0502020204030204" pitchFamily="34" charset="0"/>
                <a:cs typeface="Calibri" panose="020F0502020204030204" pitchFamily="34" charset="0"/>
              </a:rPr>
              <a:t>–</a:t>
            </a:r>
            <a:r>
              <a:rPr lang="lv-LV" sz="2000" dirty="0">
                <a:latin typeface="Trebuchet MS" panose="020B0603020202020204" pitchFamily="34" charset="0"/>
                <a:cs typeface="Calibri" panose="020F0502020204030204" pitchFamily="34" charset="0"/>
              </a:rPr>
              <a:t> </a:t>
            </a:r>
            <a:r>
              <a:rPr lang="lv-LV" sz="2000" b="1" dirty="0">
                <a:solidFill>
                  <a:srgbClr val="9D2035"/>
                </a:solidFill>
                <a:latin typeface="Trebuchet MS" panose="020B0603020202020204" pitchFamily="34" charset="0"/>
                <a:cs typeface="Calibri" panose="020F0502020204030204" pitchFamily="34" charset="0"/>
              </a:rPr>
              <a:t>202</a:t>
            </a:r>
            <a:r>
              <a:rPr lang="lv-LV" sz="2000" dirty="0">
                <a:latin typeface="Trebuchet MS" panose="020B0603020202020204" pitchFamily="34" charset="0"/>
                <a:cs typeface="Calibri" panose="020F0502020204030204" pitchFamily="34" charset="0"/>
              </a:rPr>
              <a:t> biedri </a:t>
            </a:r>
          </a:p>
          <a:p>
            <a:pPr>
              <a:spcAft>
                <a:spcPts val="800"/>
              </a:spcAft>
            </a:pPr>
            <a:r>
              <a:rPr lang="lv-LV" sz="2000" dirty="0">
                <a:latin typeface="Trebuchet MS" panose="020B0603020202020204" pitchFamily="34" charset="0"/>
                <a:cs typeface="Calibri" panose="020F0502020204030204" pitchFamily="34" charset="0"/>
              </a:rPr>
              <a:t>LR fiksēta darba samaksa; LTV daudziem maksā par faktiski paveikto (gabaldarbu)</a:t>
            </a:r>
          </a:p>
          <a:p>
            <a:pPr>
              <a:spcAft>
                <a:spcPts val="800"/>
              </a:spcAft>
            </a:pPr>
            <a:r>
              <a:rPr lang="lv-LV" sz="2000" dirty="0">
                <a:latin typeface="Trebuchet MS" panose="020B0603020202020204" pitchFamily="34" charset="0"/>
                <a:cs typeface="Calibri" panose="020F0502020204030204" pitchFamily="34" charset="0"/>
              </a:rPr>
              <a:t>LSM.LV ir LTV struktūrvienība; LR pārstāvēta LSM Padomē</a:t>
            </a:r>
          </a:p>
          <a:p>
            <a:pPr>
              <a:spcAft>
                <a:spcPts val="800"/>
              </a:spcAft>
            </a:pPr>
            <a:r>
              <a:rPr lang="lv-LV" sz="2000" dirty="0">
                <a:latin typeface="Trebuchet MS" panose="020B0603020202020204" pitchFamily="34" charset="0"/>
                <a:cs typeface="Calibri" panose="020F0502020204030204" pitchFamily="34" charset="0"/>
              </a:rPr>
              <a:t>Vienādas grāmatvedības un lietvedības sistēmas</a:t>
            </a:r>
          </a:p>
          <a:p>
            <a:pPr>
              <a:spcAft>
                <a:spcPts val="800"/>
              </a:spcAft>
            </a:pPr>
            <a:r>
              <a:rPr lang="lv-LV" sz="2000" dirty="0">
                <a:latin typeface="Trebuchet MS" panose="020B0603020202020204" pitchFamily="34" charset="0"/>
                <a:cs typeface="Calibri" panose="020F0502020204030204" pitchFamily="34" charset="0"/>
              </a:rPr>
              <a:t>LR  darba organizācija un vadība ir kanālu līmenī; LTV ir redakcionāla darba organizācija un vadība; </a:t>
            </a:r>
          </a:p>
          <a:p>
            <a:pPr>
              <a:spcAft>
                <a:spcPts val="800"/>
              </a:spcAft>
            </a:pPr>
            <a:r>
              <a:rPr lang="lv-LV" sz="2000" dirty="0">
                <a:latin typeface="Trebuchet MS" panose="020B0603020202020204" pitchFamily="34" charset="0"/>
                <a:cs typeface="Calibri" panose="020F0502020204030204" pitchFamily="34" charset="0"/>
              </a:rPr>
              <a:t>Satura apmaiņa notiek uz savstarpēju darījumu pamata</a:t>
            </a:r>
          </a:p>
        </p:txBody>
      </p:sp>
    </p:spTree>
    <p:extLst>
      <p:ext uri="{BB962C8B-B14F-4D97-AF65-F5344CB8AC3E}">
        <p14:creationId xmlns:p14="http://schemas.microsoft.com/office/powerpoint/2010/main" val="1586775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LTV STRUKTŪRA</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6</a:t>
              </a:r>
              <a:endParaRPr lang="en-US" sz="3600" dirty="0">
                <a:solidFill>
                  <a:schemeClr val="bg1"/>
                </a:solidFill>
                <a:latin typeface="Trebuchet MS" panose="020B0603020202020204" pitchFamily="34" charset="0"/>
                <a:cs typeface="Calibri" panose="020F0502020204030204" pitchFamily="34" charset="0"/>
              </a:endParaRPr>
            </a:p>
          </p:txBody>
        </p:sp>
      </p:grpSp>
      <p:pic>
        <p:nvPicPr>
          <p:cNvPr id="6" name="Picture 5">
            <a:extLst>
              <a:ext uri="{FF2B5EF4-FFF2-40B4-BE49-F238E27FC236}">
                <a16:creationId xmlns:a16="http://schemas.microsoft.com/office/drawing/2014/main" id="{B341CAB9-A921-445A-9971-1D4F7C3FA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835" y="1180394"/>
            <a:ext cx="7065164" cy="5545260"/>
          </a:xfrm>
          <a:prstGeom prst="rect">
            <a:avLst/>
          </a:prstGeom>
        </p:spPr>
      </p:pic>
    </p:spTree>
    <p:extLst>
      <p:ext uri="{BB962C8B-B14F-4D97-AF65-F5344CB8AC3E}">
        <p14:creationId xmlns:p14="http://schemas.microsoft.com/office/powerpoint/2010/main" val="3401676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LR STRUKTŪRA</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7</a:t>
              </a:r>
              <a:endParaRPr lang="en-US" sz="3600" dirty="0">
                <a:solidFill>
                  <a:schemeClr val="bg1"/>
                </a:solidFill>
                <a:latin typeface="Trebuchet MS" panose="020B060302020202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id="{F39C584A-ED9B-44C9-9394-EE143691A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944" y="1176467"/>
            <a:ext cx="9095091" cy="5646838"/>
          </a:xfrm>
          <a:prstGeom prst="rect">
            <a:avLst/>
          </a:prstGeom>
        </p:spPr>
      </p:pic>
    </p:spTree>
    <p:extLst>
      <p:ext uri="{BB962C8B-B14F-4D97-AF65-F5344CB8AC3E}">
        <p14:creationId xmlns:p14="http://schemas.microsoft.com/office/powerpoint/2010/main" val="678268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AAB7DD-85BF-493E-A92F-D7F6A8885C15}"/>
              </a:ext>
            </a:extLst>
          </p:cNvPr>
          <p:cNvSpPr/>
          <p:nvPr/>
        </p:nvSpPr>
        <p:spPr>
          <a:xfrm>
            <a:off x="896815" y="4308231"/>
            <a:ext cx="2620108" cy="527538"/>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F5BF001-0863-4AB8-A51A-BADF1C2AD008}"/>
              </a:ext>
            </a:extLst>
          </p:cNvPr>
          <p:cNvSpPr/>
          <p:nvPr/>
        </p:nvSpPr>
        <p:spPr>
          <a:xfrm>
            <a:off x="0" y="259081"/>
            <a:ext cx="12192000" cy="891540"/>
          </a:xfrm>
          <a:prstGeom prst="rect">
            <a:avLst/>
          </a:prstGeom>
          <a:solidFill>
            <a:srgbClr val="1D0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7068D-8217-46A4-8557-31D89751E8ED}"/>
              </a:ext>
            </a:extLst>
          </p:cNvPr>
          <p:cNvSpPr>
            <a:spLocks noGrp="1"/>
          </p:cNvSpPr>
          <p:nvPr>
            <p:ph type="title"/>
          </p:nvPr>
        </p:nvSpPr>
        <p:spPr>
          <a:xfrm>
            <a:off x="560070" y="399415"/>
            <a:ext cx="10515600" cy="766445"/>
          </a:xfrm>
        </p:spPr>
        <p:txBody>
          <a:bodyPr anchor="t">
            <a:normAutofit/>
          </a:bodyPr>
          <a:lstStyle/>
          <a:p>
            <a:r>
              <a:rPr lang="lv-LV" sz="3600" dirty="0">
                <a:solidFill>
                  <a:schemeClr val="bg1"/>
                </a:solidFill>
                <a:latin typeface="Trebuchet MS" panose="020B0603020202020204" pitchFamily="34" charset="0"/>
                <a:cs typeface="Calibri" panose="020F0502020204030204" pitchFamily="34" charset="0"/>
              </a:rPr>
              <a:t>APVIENOŠANAS GALVENIE PRINCIPI</a:t>
            </a:r>
            <a:endParaRPr lang="en-US" sz="3600" dirty="0">
              <a:solidFill>
                <a:schemeClr val="bg1"/>
              </a:solidFill>
              <a:latin typeface="Trebuchet MS" panose="020B0603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749044-E65B-4A74-8204-8C2A9EF1B785}"/>
              </a:ext>
            </a:extLst>
          </p:cNvPr>
          <p:cNvGrpSpPr/>
          <p:nvPr/>
        </p:nvGrpSpPr>
        <p:grpSpPr>
          <a:xfrm>
            <a:off x="10843513" y="0"/>
            <a:ext cx="1349562" cy="6803136"/>
            <a:chOff x="10749729" y="-97536"/>
            <a:chExt cx="1349562" cy="6803136"/>
          </a:xfrm>
        </p:grpSpPr>
        <p:pic>
          <p:nvPicPr>
            <p:cNvPr id="7" name="Picture 6">
              <a:extLst>
                <a:ext uri="{FF2B5EF4-FFF2-40B4-BE49-F238E27FC236}">
                  <a16:creationId xmlns:a16="http://schemas.microsoft.com/office/drawing/2014/main" id="{4E775130-18D1-44A0-ABE2-0884EF3A1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729" y="5356860"/>
              <a:ext cx="1349562" cy="1348740"/>
            </a:xfrm>
            <a:prstGeom prst="rect">
              <a:avLst/>
            </a:prstGeom>
          </p:spPr>
        </p:pic>
        <p:sp>
          <p:nvSpPr>
            <p:cNvPr id="9" name="Rectangle 8">
              <a:extLst>
                <a:ext uri="{FF2B5EF4-FFF2-40B4-BE49-F238E27FC236}">
                  <a16:creationId xmlns:a16="http://schemas.microsoft.com/office/drawing/2014/main" id="{EF240BD3-3268-4B8A-982A-272B87CCEF48}"/>
                </a:ext>
              </a:extLst>
            </p:cNvPr>
            <p:cNvSpPr/>
            <p:nvPr/>
          </p:nvSpPr>
          <p:spPr>
            <a:xfrm>
              <a:off x="11044462" y="-97536"/>
              <a:ext cx="772253" cy="5734432"/>
            </a:xfrm>
            <a:prstGeom prst="rect">
              <a:avLst/>
            </a:prstGeom>
            <a:solidFill>
              <a:srgbClr val="9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DEF9EA8-C5DB-4B21-8EF6-446FF1E9177B}"/>
                </a:ext>
              </a:extLst>
            </p:cNvPr>
            <p:cNvSpPr txBox="1">
              <a:spLocks/>
            </p:cNvSpPr>
            <p:nvPr/>
          </p:nvSpPr>
          <p:spPr>
            <a:xfrm>
              <a:off x="11117438" y="312486"/>
              <a:ext cx="621030" cy="76644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600" dirty="0">
                  <a:solidFill>
                    <a:schemeClr val="bg1"/>
                  </a:solidFill>
                  <a:latin typeface="Trebuchet MS" panose="020B0603020202020204" pitchFamily="34" charset="0"/>
                  <a:cs typeface="Calibri" panose="020F0502020204030204" pitchFamily="34" charset="0"/>
                </a:rPr>
                <a:t>8</a:t>
              </a:r>
              <a:endParaRPr lang="en-US" sz="3600" dirty="0">
                <a:solidFill>
                  <a:schemeClr val="bg1"/>
                </a:solidFill>
                <a:latin typeface="Trebuchet MS" panose="020B0603020202020204" pitchFamily="34" charset="0"/>
                <a:cs typeface="Calibri" panose="020F0502020204030204" pitchFamily="34" charset="0"/>
              </a:endParaRPr>
            </a:p>
          </p:txBody>
        </p:sp>
      </p:grpSp>
      <p:sp>
        <p:nvSpPr>
          <p:cNvPr id="12" name="Content Placeholder 18">
            <a:extLst>
              <a:ext uri="{FF2B5EF4-FFF2-40B4-BE49-F238E27FC236}">
                <a16:creationId xmlns:a16="http://schemas.microsoft.com/office/drawing/2014/main" id="{BCCE719F-FDEC-4DD4-9E44-F074786CA183}"/>
              </a:ext>
            </a:extLst>
          </p:cNvPr>
          <p:cNvSpPr>
            <a:spLocks noGrp="1"/>
          </p:cNvSpPr>
          <p:nvPr>
            <p:ph idx="1"/>
          </p:nvPr>
        </p:nvSpPr>
        <p:spPr>
          <a:xfrm>
            <a:off x="560070" y="1594338"/>
            <a:ext cx="10000867" cy="4582625"/>
          </a:xfrm>
        </p:spPr>
        <p:txBody>
          <a:bodyPr anchor="ctr">
            <a:noAutofit/>
          </a:bodyPr>
          <a:lstStyle/>
          <a:p>
            <a:pPr>
              <a:spcAft>
                <a:spcPts val="800"/>
              </a:spcAft>
            </a:pPr>
            <a:r>
              <a:rPr lang="lv-LV" sz="2200" dirty="0">
                <a:latin typeface="Trebuchet MS" panose="020B0603020202020204" pitchFamily="34" charset="0"/>
                <a:cs typeface="Calibri" panose="020F0502020204030204" pitchFamily="34" charset="0"/>
              </a:rPr>
              <a:t>Vienlīdzīga attieksme un abu kapitālsabiedrību darbības nepārtrauktība </a:t>
            </a:r>
          </a:p>
          <a:p>
            <a:pPr>
              <a:spcAft>
                <a:spcPts val="800"/>
              </a:spcAft>
            </a:pPr>
            <a:r>
              <a:rPr lang="lv-LV" sz="2200" dirty="0">
                <a:latin typeface="Trebuchet MS" panose="020B0603020202020204" pitchFamily="34" charset="0"/>
                <a:cs typeface="Calibri" panose="020F0502020204030204" pitchFamily="34" charset="0"/>
              </a:rPr>
              <a:t>Apstākļi darbiniekiem pēc apvienošanas nedrīkst pasliktināties, lai neciestu satura kvalitāte; apstākļiem jāuzlabojas</a:t>
            </a:r>
          </a:p>
          <a:p>
            <a:pPr>
              <a:spcAft>
                <a:spcPts val="800"/>
              </a:spcAft>
            </a:pPr>
            <a:r>
              <a:rPr lang="lv-LV" sz="2200" dirty="0">
                <a:latin typeface="Trebuchet MS" panose="020B0603020202020204" pitchFamily="34" charset="0"/>
                <a:cs typeface="Calibri" panose="020F0502020204030204" pitchFamily="34" charset="0"/>
              </a:rPr>
              <a:t>Pēc reorganizācijas pabeigšanas, pieaugot finansējumam, situācija uzlabojas, ko pamana un novērtē arī auditorija</a:t>
            </a:r>
          </a:p>
          <a:p>
            <a:pPr>
              <a:spcAft>
                <a:spcPts val="800"/>
              </a:spcAft>
            </a:pPr>
            <a:r>
              <a:rPr lang="lv-LV" sz="2200" dirty="0">
                <a:latin typeface="Trebuchet MS" panose="020B0603020202020204" pitchFamily="34" charset="0"/>
                <a:cs typeface="Calibri" panose="020F0502020204030204" pitchFamily="34" charset="0"/>
              </a:rPr>
              <a:t>Lai realizētu šos principus, piemērots laiks apvienošanai ir </a:t>
            </a:r>
          </a:p>
          <a:p>
            <a:pPr marL="0" indent="0">
              <a:spcAft>
                <a:spcPts val="800"/>
              </a:spcAft>
              <a:buNone/>
            </a:pPr>
            <a:r>
              <a:rPr lang="lv-LV" sz="2200" dirty="0">
                <a:solidFill>
                  <a:schemeClr val="bg1"/>
                </a:solidFill>
                <a:latin typeface="Trebuchet MS" panose="020B0603020202020204" pitchFamily="34" charset="0"/>
                <a:cs typeface="Calibri" panose="020F0502020204030204" pitchFamily="34" charset="0"/>
              </a:rPr>
              <a:t>    2024.gada janvāris:</a:t>
            </a:r>
            <a:endParaRPr lang="en-US" sz="2200" dirty="0">
              <a:solidFill>
                <a:schemeClr val="bg1"/>
              </a:solidFill>
              <a:latin typeface="Trebuchet MS" panose="020B0603020202020204" pitchFamily="34" charset="0"/>
              <a:cs typeface="Calibri" panose="020F0502020204030204" pitchFamily="34" charset="0"/>
            </a:endParaRPr>
          </a:p>
          <a:p>
            <a:pPr>
              <a:spcAft>
                <a:spcPts val="800"/>
              </a:spcAft>
            </a:pPr>
            <a:r>
              <a:rPr lang="lv-LV" sz="2200" dirty="0">
                <a:latin typeface="Trebuchet MS" panose="020B0603020202020204" pitchFamily="34" charset="0"/>
                <a:cs typeface="Calibri" panose="020F0502020204030204" pitchFamily="34" charset="0"/>
              </a:rPr>
              <a:t>Tas saskan ar valsts budžeta un sabiedriskā pasūtījuma ciklu </a:t>
            </a:r>
            <a:endParaRPr lang="en-US" sz="2200" dirty="0">
              <a:latin typeface="Trebuchet MS" panose="020B0603020202020204" pitchFamily="34" charset="0"/>
              <a:cs typeface="Calibri" panose="020F0502020204030204" pitchFamily="34" charset="0"/>
            </a:endParaRPr>
          </a:p>
          <a:p>
            <a:pPr>
              <a:spcAft>
                <a:spcPts val="800"/>
              </a:spcAft>
            </a:pPr>
            <a:r>
              <a:rPr lang="lv-LV" sz="2200" dirty="0">
                <a:latin typeface="Trebuchet MS" panose="020B0603020202020204" pitchFamily="34" charset="0"/>
                <a:cs typeface="Calibri" panose="020F0502020204030204" pitchFamily="34" charset="0"/>
              </a:rPr>
              <a:t>Ja šogad tiek radīts tiesiskais pamats un pozitīvi atrisināts finansējuma jautājums, ir pietiekams laiks, lai sagatavotos un realizētu apvienošanu </a:t>
            </a:r>
            <a:endParaRPr lang="en-US" sz="2200" dirty="0">
              <a:latin typeface="Trebuchet MS" panose="020B0603020202020204" pitchFamily="34" charset="0"/>
              <a:cs typeface="Calibri" panose="020F0502020204030204" pitchFamily="34" charset="0"/>
            </a:endParaRPr>
          </a:p>
        </p:txBody>
      </p:sp>
    </p:spTree>
    <p:extLst>
      <p:ext uri="{BB962C8B-B14F-4D97-AF65-F5344CB8AC3E}">
        <p14:creationId xmlns:p14="http://schemas.microsoft.com/office/powerpoint/2010/main" val="1379100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1813</Words>
  <Application>Microsoft Office PowerPoint</Application>
  <PresentationFormat>Widescreen</PresentationFormat>
  <Paragraphs>241</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Trebuchet MS</vt:lpstr>
      <vt:lpstr>Office Theme</vt:lpstr>
      <vt:lpstr>KONCEPCIJA PAR APVIENOTA SABIEDRISKĀ  ELEKTRONISKĀ PLAŠSAZIŅAS LĪDZEKĻA  IZVEIDOŠANU UN DARBĪBU</vt:lpstr>
      <vt:lpstr>REFORMAS DAĻA</vt:lpstr>
      <vt:lpstr>PĀRMAIŅU MĒRĶIS</vt:lpstr>
      <vt:lpstr>DEMOKRĀTIJAS STIPRINĀŠANA</vt:lpstr>
      <vt:lpstr>KONCEPCIJAS IZSTRĀDĀŠANA</vt:lpstr>
      <vt:lpstr>ESOŠĀ SITUĀCIJA UZŅĒMUMOS</vt:lpstr>
      <vt:lpstr>LTV STRUKTŪRA</vt:lpstr>
      <vt:lpstr>LR STRUKTŪRA</vt:lpstr>
      <vt:lpstr>APVIENOŠANAS GALVENIE PRINCIPI</vt:lpstr>
      <vt:lpstr>APVIENOŠANAS SCENĀRIJI</vt:lpstr>
      <vt:lpstr>PAREDZAMĀS IZMAIŅAS UN GAITA</vt:lpstr>
      <vt:lpstr>JAUNĀ ORGANIZĀCIJAS STRUKTŪRA</vt:lpstr>
      <vt:lpstr>STRUKTŪRAS PRINCIPI</vt:lpstr>
      <vt:lpstr>VALDE UN ATBILDĪBU SADALĪJUMS</vt:lpstr>
      <vt:lpstr>IZMAIŅAS VALDĒ</vt:lpstr>
      <vt:lpstr>SATURA RAŽOŠANA</vt:lpstr>
      <vt:lpstr>DAUDZVEIDĪBA UN KVALITĀTE</vt:lpstr>
      <vt:lpstr>SATURA VADĪBAS STRUKTŪRA</vt:lpstr>
      <vt:lpstr>PRIORITĀRIE UZDEVUMI</vt:lpstr>
      <vt:lpstr>SATURA PRIORITĀTES</vt:lpstr>
      <vt:lpstr>LR UN LTV BUDŽETI</vt:lpstr>
      <vt:lpstr>NEPIETIEKAMS KAPITĀLIEGULDĪJUMU APJOMS</vt:lpstr>
      <vt:lpstr>ATTĪSTĪBAS PRIORITĀTES</vt:lpstr>
      <vt:lpstr>FINANSĒJUMS EIROPĀ</vt:lpstr>
      <vt:lpstr>VIENS NO MAZĀKAJIEM EIROPĀ</vt:lpstr>
      <vt:lpstr>VIENOTĀ MEDIJA INFRASTRUKTŪRAS PRIORITĀTES</vt:lpstr>
      <vt:lpstr>VIENOTĀ MEDIJA TELPU SCENĀRIJI</vt:lpstr>
      <vt:lpstr>SEPLP PIEDĀVĀJUMS</vt:lpstr>
      <vt:lpstr>JAUNĀS ĒKAS RAKSTUROJUMS</vt:lpstr>
      <vt:lpstr>PRIEKŠROCĪBAS UN TRŪKUMI</vt:lpstr>
      <vt:lpstr>PĀRMAIŅU GAITA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SEPLP</dc:creator>
  <cp:lastModifiedBy>Baiba Beāte Šleja</cp:lastModifiedBy>
  <cp:revision>9</cp:revision>
  <dcterms:created xsi:type="dcterms:W3CDTF">2022-02-04T09:03:29Z</dcterms:created>
  <dcterms:modified xsi:type="dcterms:W3CDTF">2022-02-07T12:55:42Z</dcterms:modified>
</cp:coreProperties>
</file>